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Default Extension="pdf" ContentType="application/pdf"/>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73" r:id="rId3"/>
    <p:sldId id="272" r:id="rId4"/>
    <p:sldId id="257" r:id="rId5"/>
    <p:sldId id="258" r:id="rId6"/>
    <p:sldId id="259" r:id="rId7"/>
    <p:sldId id="261" r:id="rId8"/>
    <p:sldId id="262" r:id="rId9"/>
    <p:sldId id="263" r:id="rId10"/>
    <p:sldId id="275" r:id="rId11"/>
    <p:sldId id="264" r:id="rId12"/>
    <p:sldId id="274" r:id="rId13"/>
    <p:sldId id="268" r:id="rId14"/>
    <p:sldId id="269" r:id="rId15"/>
    <p:sldId id="265" r:id="rId16"/>
    <p:sldId id="266" r:id="rId17"/>
    <p:sldId id="267" r:id="rId18"/>
    <p:sldId id="270" r:id="rId19"/>
    <p:sldId id="271" r:id="rId20"/>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partaco Gabellieri" initials="SG"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Stile medio 1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p:scale>
          <a:sx n="150" d="100"/>
          <a:sy n="150" d="100"/>
        </p:scale>
        <p:origin x="1146" y="9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A200FFA-A0C9-8445-9ECC-8986E03A4A52}" type="datetimeFigureOut">
              <a:rPr lang="it-IT" smtClean="0"/>
              <a:pPr/>
              <a:t>04/09/2012</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32C16E0-5686-4440-8205-26110B742F3A}" type="slidenum">
              <a:rPr lang="it-IT" smtClean="0"/>
              <a:pPr/>
              <a:t>‹N›</a:t>
            </a:fld>
            <a:endParaRPr lang="it-IT"/>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630973-470E-6749-8D2D-29E5C2729C5F}" type="datetimeFigureOut">
              <a:rPr lang="it-IT" smtClean="0"/>
              <a:pPr/>
              <a:t>04/09/2012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5C068C-0AED-2246-83D8-6FDD19A52DB9}" type="slidenum">
              <a:rPr lang="it-IT" smtClean="0"/>
              <a:pPr/>
              <a:t>‹N›</a:t>
            </a:fld>
            <a:endParaRPr lang="it-IT"/>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1</a:t>
            </a:fld>
            <a:endParaRPr lang="it-IT"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4</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9</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10</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Italia: ricercare solo tra i</a:t>
            </a:r>
            <a:r>
              <a:rPr lang="it-IT" baseline="0" dirty="0" smtClean="0"/>
              <a:t> marchi Italiani è assolutamente insufficiente.</a:t>
            </a:r>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17</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Italia: ricercare solo tra i</a:t>
            </a:r>
            <a:r>
              <a:rPr lang="it-IT" baseline="0" dirty="0" smtClean="0"/>
              <a:t> marchi Italiani è assolutamente insufficiente.</a:t>
            </a:r>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18</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smtClean="0"/>
              <a:t>Italia: ricercare solo tra i</a:t>
            </a:r>
            <a:r>
              <a:rPr lang="it-IT" baseline="0" dirty="0" smtClean="0"/>
              <a:t> marchi Italiani è assolutamente insufficiente.</a:t>
            </a:r>
            <a:endParaRPr lang="it-IT" dirty="0"/>
          </a:p>
        </p:txBody>
      </p:sp>
      <p:sp>
        <p:nvSpPr>
          <p:cNvPr id="4" name="Segnaposto numero diapositiva 3"/>
          <p:cNvSpPr>
            <a:spLocks noGrp="1"/>
          </p:cNvSpPr>
          <p:nvPr>
            <p:ph type="sldNum" sz="quarter" idx="10"/>
          </p:nvPr>
        </p:nvSpPr>
        <p:spPr/>
        <p:txBody>
          <a:bodyPr/>
          <a:lstStyle/>
          <a:p>
            <a:fld id="{755C068C-0AED-2246-83D8-6FDD19A52DB9}" type="slidenum">
              <a:rPr lang="it-IT" smtClean="0"/>
              <a:pPr/>
              <a:t>19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812FE31-8F86-604E-9B99-F00D127D9464}" type="datetime1">
              <a:rPr lang="it-IT" smtClean="0"/>
              <a:pPr/>
              <a:t>04/09/2012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08ABF85-866C-8F48-BD57-59C7258C43AA}" type="datetime1">
              <a:rPr lang="it-IT" smtClean="0"/>
              <a:pPr/>
              <a:t>04/09/2012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86B9EC2-2F82-AD48-9745-DF1B9ACE164F}" type="datetime1">
              <a:rPr lang="it-IT" smtClean="0"/>
              <a:pPr/>
              <a:t>04/09/2012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1770628-2331-E044-9911-1E3180CE7917}" type="datetime1">
              <a:rPr lang="it-IT" smtClean="0"/>
              <a:pPr/>
              <a:t>04/09/2012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C2D27288-9787-234B-A5B0-8F93861D6845}" type="datetime1">
              <a:rPr lang="it-IT" smtClean="0"/>
              <a:pPr/>
              <a:t>04/09/2012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26EB1CB-34A8-2E44-9929-F0E43A1493B5}" type="datetime1">
              <a:rPr lang="it-IT" smtClean="0"/>
              <a:pPr/>
              <a:t>04/09/2012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168E2A8-BEAA-8447-98C5-ACB47F6090DD}" type="datetime1">
              <a:rPr lang="it-IT" smtClean="0"/>
              <a:pPr/>
              <a:t>04/09/2012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217DDD94-6811-8C46-AC55-812708EAD616}" type="datetime1">
              <a:rPr lang="it-IT" smtClean="0"/>
              <a:pPr/>
              <a:t>04/09/2012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7DA0077-0C63-0A41-BFBB-CB4B17873C3B}" type="datetime1">
              <a:rPr lang="it-IT" smtClean="0"/>
              <a:pPr/>
              <a:t>04/09/2012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D86B24B8-BE51-9140-99DA-8F02F20EDA43}" type="datetime1">
              <a:rPr lang="it-IT" smtClean="0"/>
              <a:pPr/>
              <a:t>04/09/2012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9A0CE8F7-0A24-C24E-9CF9-DE82A0774F82}" type="datetime1">
              <a:rPr lang="it-IT" smtClean="0"/>
              <a:pPr/>
              <a:t>04/09/2012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C9D833C-4503-1547-994D-88EE33B50B77}"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37DDDF-D862-4B4D-AB6A-1506C45970A4}" type="datetime1">
              <a:rPr lang="it-IT" smtClean="0"/>
              <a:pPr/>
              <a:t>04/09/2012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D833C-4503-1547-994D-88EE33B50B77}"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d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Cosa fare </a:t>
            </a:r>
            <a:r>
              <a:rPr lang="it-IT" u="sng" dirty="0" smtClean="0">
                <a:solidFill>
                  <a:srgbClr val="FF0000"/>
                </a:solidFill>
              </a:rPr>
              <a:t>prima</a:t>
            </a:r>
            <a:r>
              <a:rPr lang="it-IT" dirty="0" smtClean="0"/>
              <a:t>di registrare/usare un marchio</a:t>
            </a:r>
            <a:endParaRPr lang="it-IT" dirty="0"/>
          </a:p>
        </p:txBody>
      </p:sp>
      <p:sp>
        <p:nvSpPr>
          <p:cNvPr id="3" name="Sottotitolo 2"/>
          <p:cNvSpPr>
            <a:spLocks noGrp="1"/>
          </p:cNvSpPr>
          <p:nvPr>
            <p:ph type="subTitle" idx="1"/>
          </p:nvPr>
        </p:nvSpPr>
        <p:spPr/>
        <p:txBody>
          <a:bodyPr/>
          <a:lstStyle/>
          <a:p>
            <a:r>
              <a:rPr lang="it-IT" dirty="0" smtClean="0"/>
              <a:t>Il contributo del Consulente in Proprietà Industriale	</a:t>
            </a:r>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a:t>
            </a:fld>
            <a:endParaRPr lang="it-IT"/>
          </a:p>
        </p:txBody>
      </p:sp>
      <p:sp>
        <p:nvSpPr>
          <p:cNvPr id="7" name="CasellaDiTesto 6"/>
          <p:cNvSpPr txBox="1"/>
          <p:nvPr/>
        </p:nvSpPr>
        <p:spPr>
          <a:xfrm>
            <a:off x="2419654" y="364067"/>
            <a:ext cx="4660338" cy="1138773"/>
          </a:xfrm>
          <a:prstGeom prst="rect">
            <a:avLst/>
          </a:prstGeom>
          <a:noFill/>
        </p:spPr>
        <p:txBody>
          <a:bodyPr wrap="none" rtlCol="0">
            <a:spAutoFit/>
          </a:bodyPr>
          <a:lstStyle/>
          <a:p>
            <a:pPr algn="ctr"/>
            <a:r>
              <a:rPr lang="it-IT" dirty="0" smtClean="0"/>
              <a:t>Camera di Commercio di Perugia</a:t>
            </a:r>
          </a:p>
          <a:p>
            <a:pPr algn="ctr"/>
            <a:r>
              <a:rPr lang="it-IT" dirty="0" smtClean="0"/>
              <a:t>Seminario del 14 settembre 2012</a:t>
            </a:r>
          </a:p>
          <a:p>
            <a:pPr algn="ctr"/>
            <a:r>
              <a:rPr lang="it-IT" sz="3200" b="1" dirty="0" smtClean="0">
                <a:solidFill>
                  <a:schemeClr val="tx1">
                    <a:lumMod val="50000"/>
                    <a:lumOff val="50000"/>
                  </a:schemeClr>
                </a:solidFill>
              </a:rPr>
              <a:t>Il ciclo di vita del marchio.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55600" y="414868"/>
            <a:ext cx="8331200" cy="5711296"/>
          </a:xfrm>
        </p:spPr>
        <p:txBody>
          <a:bodyPr>
            <a:normAutofit fontScale="92500" lnSpcReduction="10000"/>
          </a:bodyPr>
          <a:lstStyle/>
          <a:p>
            <a:pPr>
              <a:buFont typeface="+mj-lt"/>
              <a:buAutoNum type="arabicPeriod"/>
            </a:pPr>
            <a:r>
              <a:rPr lang="it-IT" sz="1882" dirty="0" smtClean="0">
                <a:solidFill>
                  <a:srgbClr val="FF0000"/>
                </a:solidFill>
              </a:rPr>
              <a:t>Valutazione del marchio in base alla sua Capacità Distintiva:  </a:t>
            </a:r>
            <a:r>
              <a:rPr lang="it-IT" sz="1600" dirty="0" smtClean="0"/>
              <a:t>Debolezza e Forza del marchio in base ai prodotti e servizi che dovrà contraddistinguere. </a:t>
            </a:r>
          </a:p>
          <a:p>
            <a:pPr>
              <a:buNone/>
            </a:pPr>
            <a:r>
              <a:rPr lang="it-IT" sz="1600" dirty="0" smtClean="0"/>
              <a:t>a - 	Es. </a:t>
            </a:r>
            <a:r>
              <a:rPr lang="it-IT" sz="1600" b="1" dirty="0" smtClean="0"/>
              <a:t>Marchio Debole</a:t>
            </a:r>
            <a:r>
              <a:rPr lang="it-IT" sz="1600" dirty="0" smtClean="0"/>
              <a:t>: </a:t>
            </a:r>
            <a:r>
              <a:rPr lang="it-IT" sz="1600" u="sng" dirty="0" smtClean="0"/>
              <a:t>Marchio DIESEL per prodotti della classe </a:t>
            </a:r>
            <a:r>
              <a:rPr lang="it-IT" sz="1600" u="sng" dirty="0" err="1" smtClean="0"/>
              <a:t>4</a:t>
            </a:r>
            <a:r>
              <a:rPr lang="it-IT" sz="1600" dirty="0" smtClean="0"/>
              <a:t> (</a:t>
            </a:r>
            <a:r>
              <a:rPr lang="it-IT" sz="1600" dirty="0" err="1" smtClean="0"/>
              <a:t>Olii</a:t>
            </a:r>
            <a:r>
              <a:rPr lang="it-IT" sz="1600" dirty="0" smtClean="0"/>
              <a:t> e grassi industriali; lubrificanti; prodotti per assorbire, bagnare e far rapprendere la polvere; combustibili (comprese le benzine per i motori) e materie illuminanti; candele e stoppini per illuminazione.).</a:t>
            </a:r>
          </a:p>
          <a:p>
            <a:pPr>
              <a:buNone/>
            </a:pPr>
            <a:r>
              <a:rPr lang="it-IT" sz="1600" dirty="0" err="1" smtClean="0"/>
              <a:t>b</a:t>
            </a:r>
            <a:r>
              <a:rPr lang="it-IT" sz="1600" dirty="0" smtClean="0"/>
              <a:t> -  Es. </a:t>
            </a:r>
            <a:r>
              <a:rPr lang="it-IT" sz="1600" b="1" dirty="0" smtClean="0"/>
              <a:t>Marchio Forte</a:t>
            </a:r>
            <a:r>
              <a:rPr lang="it-IT" sz="1600" dirty="0" smtClean="0"/>
              <a:t>: </a:t>
            </a:r>
            <a:r>
              <a:rPr lang="it-IT" sz="1600" u="sng" dirty="0" smtClean="0"/>
              <a:t>Marchio DIESEL per prodotti della classe 25 (</a:t>
            </a:r>
            <a:r>
              <a:rPr lang="it-IT" sz="1600" dirty="0" smtClean="0"/>
              <a:t>Articoli di abbigliamento, scarpe, cappelleria). </a:t>
            </a:r>
          </a:p>
          <a:p>
            <a:pPr>
              <a:buNone/>
            </a:pPr>
            <a:r>
              <a:rPr lang="it-IT" sz="1600" dirty="0" err="1" smtClean="0"/>
              <a:t>c</a:t>
            </a:r>
            <a:r>
              <a:rPr lang="it-IT" sz="1600" dirty="0" smtClean="0"/>
              <a:t> - 	Es. </a:t>
            </a:r>
            <a:r>
              <a:rPr lang="it-IT" sz="1600" b="1" dirty="0" smtClean="0"/>
              <a:t>Marchio Forte/Debole: </a:t>
            </a:r>
            <a:r>
              <a:rPr lang="it-IT" sz="1600" dirty="0" smtClean="0"/>
              <a:t>Ulteriore Esempio in classe 25 per Pantaloni Jeans : </a:t>
            </a:r>
            <a:r>
              <a:rPr lang="it-IT" sz="1600" dirty="0" smtClean="0">
                <a:solidFill>
                  <a:srgbClr val="FF0000"/>
                </a:solidFill>
              </a:rPr>
              <a:t>PANTALEONE </a:t>
            </a:r>
            <a:r>
              <a:rPr lang="it-IT" sz="1600" dirty="0" smtClean="0"/>
              <a:t>(marchio di fantasia) sebbene grazie alla componente di fantasia possiede una certa </a:t>
            </a:r>
            <a:r>
              <a:rPr lang="it-IT" sz="1600" dirty="0" err="1" smtClean="0"/>
              <a:t>distintività</a:t>
            </a:r>
            <a:r>
              <a:rPr lang="it-IT" sz="1600" dirty="0" smtClean="0"/>
              <a:t> non potrà impedire a 360° l’uso del prefisso PANTAL per lo stesso prodotto. Lo potrà fare invece in presenza di identità assolute, identità concettuali e fonetiche (</a:t>
            </a:r>
            <a:r>
              <a:rPr lang="it-IT" sz="1600" dirty="0" err="1" smtClean="0"/>
              <a:t>Pantal</a:t>
            </a:r>
            <a:r>
              <a:rPr lang="it-IT" sz="1600" dirty="0" err="1" smtClean="0">
                <a:solidFill>
                  <a:srgbClr val="FF0000"/>
                </a:solidFill>
              </a:rPr>
              <a:t>i</a:t>
            </a:r>
            <a:r>
              <a:rPr lang="it-IT" sz="1600" dirty="0" err="1" smtClean="0"/>
              <a:t>one</a:t>
            </a:r>
            <a:r>
              <a:rPr lang="it-IT" sz="1600" dirty="0" smtClean="0"/>
              <a:t>), e somiglianze grafiche. Ad esempio difficilmente potrebbe vincere un’opposizione contro un marchio successivo PANTALUNA.</a:t>
            </a:r>
          </a:p>
          <a:p>
            <a:pPr>
              <a:buNone/>
            </a:pPr>
            <a:endParaRPr lang="it-IT" sz="1600" dirty="0" smtClean="0"/>
          </a:p>
          <a:p>
            <a:endParaRPr lang="it-IT" sz="1600" dirty="0" smtClean="0"/>
          </a:p>
          <a:p>
            <a:pPr>
              <a:buNone/>
            </a:pPr>
            <a:r>
              <a:rPr lang="it-IT" sz="1882" dirty="0" err="1" smtClean="0">
                <a:solidFill>
                  <a:srgbClr val="FF0000"/>
                </a:solidFill>
              </a:rPr>
              <a:t>2</a:t>
            </a:r>
            <a:r>
              <a:rPr lang="it-IT" sz="1882" dirty="0" smtClean="0">
                <a:solidFill>
                  <a:srgbClr val="FF0000"/>
                </a:solidFill>
              </a:rPr>
              <a:t>.	Valutazione dell’intenzione ad usare il marchio: </a:t>
            </a:r>
            <a:r>
              <a:rPr lang="it-IT" sz="1600" dirty="0" smtClean="0"/>
              <a:t>un marchio registrato da più di </a:t>
            </a:r>
            <a:r>
              <a:rPr lang="it-IT" sz="1600" dirty="0" err="1" smtClean="0"/>
              <a:t>5</a:t>
            </a:r>
            <a:r>
              <a:rPr lang="it-IT" sz="1600" dirty="0" smtClean="0"/>
              <a:t> anni dovrà presentare una valida e seria prova d’uso su richiesta di terze parti. In assenza il marchio decade. Gli USA, ad esempio, richiedono tra il 5° e 6° anno e tra il 9° e 10° dalla data di registrazione la presentazione della Dichiarazione d’Uso.</a:t>
            </a:r>
          </a:p>
          <a:p>
            <a:pPr>
              <a:buNone/>
            </a:pPr>
            <a:r>
              <a:rPr lang="it-IT" sz="1600" dirty="0" smtClean="0"/>
              <a:t>	E’ bene ricordare che </a:t>
            </a:r>
            <a:r>
              <a:rPr lang="it-IT" sz="1600" u="sng" dirty="0" smtClean="0"/>
              <a:t>il marchio registrato è una Concessione dello Stato </a:t>
            </a:r>
            <a:r>
              <a:rPr lang="it-IT" sz="1600" dirty="0" smtClean="0"/>
              <a:t>nel quale esso è registrato. E’ interesse dello Stato, oltre che del titolare, che il marchio sia usato in modo serio e continuato (produzione di reddito/tasse). Se pertanto un marchio non è usato ed un terzo richiede la registrazione per lo stesso marchio per identici prodotti/servizi, lo Stato, ove ricorreranno le condizioni, concederà il marchio al nuovo richiedente.</a:t>
            </a:r>
          </a:p>
          <a:p>
            <a:pPr>
              <a:buNone/>
            </a:pPr>
            <a:endParaRPr lang="it-IT" sz="1600" dirty="0" smtClean="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10</a:t>
            </a:fld>
            <a:endParaRPr lang="it-IT"/>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82600"/>
            <a:ext cx="8229600" cy="5643563"/>
          </a:xfrm>
        </p:spPr>
        <p:txBody>
          <a:bodyPr>
            <a:normAutofit fontScale="92500" lnSpcReduction="10000"/>
          </a:bodyPr>
          <a:lstStyle/>
          <a:p>
            <a:pPr>
              <a:buAutoNum type="arabicPeriod" startAt="3"/>
            </a:pPr>
            <a:r>
              <a:rPr lang="it-IT" sz="1600" dirty="0" smtClean="0">
                <a:solidFill>
                  <a:srgbClr val="FF0000"/>
                </a:solidFill>
              </a:rPr>
              <a:t>Valutazione del marchio in base alla NOVITA’</a:t>
            </a:r>
            <a:r>
              <a:rPr lang="it-IT" sz="1600" dirty="0" smtClean="0"/>
              <a:t> : Un marchio deve essere NUOVO.</a:t>
            </a:r>
          </a:p>
          <a:p>
            <a:pPr>
              <a:buFont typeface="+mj-lt"/>
              <a:buAutoNum type="alphaLcParenR"/>
            </a:pPr>
            <a:r>
              <a:rPr lang="it-IT" sz="1600" b="1" dirty="0" smtClean="0"/>
              <a:t>non deve essere </a:t>
            </a:r>
            <a:r>
              <a:rPr lang="it-IT" sz="1600" dirty="0" smtClean="0"/>
              <a:t>la mera indicazione di segni che sono normalmente usati nel linguaggio e nel commercio. (es. DIESEL per Carburanti) </a:t>
            </a:r>
          </a:p>
          <a:p>
            <a:pPr>
              <a:buAutoNum type="alphaLcParenR"/>
            </a:pPr>
            <a:r>
              <a:rPr lang="it-IT" sz="1600" b="1" dirty="0" smtClean="0"/>
              <a:t>non deve ledere</a:t>
            </a:r>
            <a:r>
              <a:rPr lang="it-IT" sz="1600" dirty="0" smtClean="0"/>
              <a:t>diritti anteriori di terzi e quindi non rientrare nei seguenti parametri: </a:t>
            </a:r>
          </a:p>
          <a:p>
            <a:r>
              <a:rPr lang="it-IT" sz="1600" dirty="0" smtClean="0"/>
              <a:t>Identità o somiglianza con Marchi e Segni distintivi (uso del marchio in assenza di registrazione: il marchio usato deve avere una notorietà generale e non locale per invalidare).</a:t>
            </a:r>
          </a:p>
          <a:p>
            <a:r>
              <a:rPr lang="it-IT" sz="1600" dirty="0" smtClean="0"/>
              <a:t> Marchi Identici per prodotti/servizi identici;</a:t>
            </a:r>
          </a:p>
          <a:p>
            <a:r>
              <a:rPr lang="it-IT" sz="1600" dirty="0" smtClean="0"/>
              <a:t> Marchi Simili per prodotti/servizi simili;  </a:t>
            </a:r>
          </a:p>
          <a:p>
            <a:r>
              <a:rPr lang="it-IT" sz="1600" dirty="0" smtClean="0"/>
              <a:t>Identità o somiglianza con </a:t>
            </a:r>
            <a:r>
              <a:rPr lang="it-IT" sz="1600" u="sng" dirty="0" smtClean="0"/>
              <a:t>segni notori </a:t>
            </a:r>
            <a:r>
              <a:rPr lang="it-IT" sz="1600" dirty="0" smtClean="0"/>
              <a:t>come Ditta, Ragione Sociale, insegna e nome a dominio aziendale. (se la notorietà è puramente locale non si avrà potere invalidante applicandosi un regime identico a quello del </a:t>
            </a:r>
            <a:r>
              <a:rPr lang="it-IT" sz="1600" dirty="0" err="1" smtClean="0"/>
              <a:t>preuso</a:t>
            </a:r>
            <a:r>
              <a:rPr lang="it-IT" sz="1600" dirty="0" smtClean="0"/>
              <a:t> del marchio).</a:t>
            </a:r>
          </a:p>
          <a:p>
            <a:r>
              <a:rPr lang="it-IT" sz="1600" dirty="0" smtClean="0"/>
              <a:t>Domande di Registrazione marchio anteriori o posteriori che però godano della priorità di un precedente deposito in altro Stato (</a:t>
            </a:r>
            <a:r>
              <a:rPr lang="it-IT" sz="1600" dirty="0" err="1" smtClean="0"/>
              <a:t>6</a:t>
            </a:r>
            <a:r>
              <a:rPr lang="it-IT" sz="1600" dirty="0" smtClean="0"/>
              <a:t> mesi).</a:t>
            </a:r>
          </a:p>
          <a:p>
            <a:r>
              <a:rPr lang="it-IT" sz="1600" dirty="0" smtClean="0"/>
              <a:t>Marchi con Rinomanza Identici o simili per prodotti e servizi anche non affini. (Non posso ad esempio usare /registrare il marchio FIAT in Italia per la commercializzazione di “forni a microonde” o “biciclette”).</a:t>
            </a:r>
          </a:p>
          <a:p>
            <a:r>
              <a:rPr lang="it-IT" sz="1600" dirty="0" smtClean="0"/>
              <a:t>Marchi notoriamente conosciuti ai sensi dell’art. 6bis della convenzione di Parigi.</a:t>
            </a:r>
          </a:p>
          <a:p>
            <a:pPr>
              <a:buNone/>
            </a:pPr>
            <a:r>
              <a:rPr lang="it-IT" sz="1600" dirty="0" smtClean="0"/>
              <a:t>	 “</a:t>
            </a:r>
            <a:r>
              <a:rPr lang="it-IT" sz="1400" i="1" dirty="0" smtClean="0"/>
              <a:t>I paesi dell’Unione s’impegnano a rifiutare o invalidare, sia d’ufficio - se la legislazione del paese lo consente - sia a richiesta dell’interessato, la registrazione e a vietare l’uso di un marchio di fabbrica o di commercio che sia la riproduzione, l’imitazione o la traduzione, atte a produrre confusione, di un marchio che l’autorità competente del paese della registrazione o dell’uso stimerà essere ivi già notoriamente conosciuto come marchio di una persona ammessa al beneficio della presente Convenzione e usato per prodotti identici o simili. Lo stesso dicasi quando la parte essenziale del marchio costituisce la riproduzione d’un marchio notoriamente conosciuto o un’imitazione atta a creare confusione con esso.”</a:t>
            </a:r>
          </a:p>
          <a:p>
            <a:pPr>
              <a:buNone/>
            </a:pPr>
            <a:endParaRPr lang="it-IT" sz="1400" i="1" dirty="0" smtClean="0"/>
          </a:p>
          <a:p>
            <a:endParaRPr lang="it-IT" sz="1600" dirty="0" smtClean="0"/>
          </a:p>
          <a:p>
            <a:pPr>
              <a:buNone/>
            </a:pPr>
            <a:endParaRPr lang="it-IT" sz="1600" dirty="0" smtClean="0"/>
          </a:p>
          <a:p>
            <a:pPr>
              <a:buAutoNum type="alphaLcParenR"/>
            </a:pPr>
            <a:endParaRPr lang="it-IT" sz="1600" dirty="0" smtClean="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11</a:t>
            </a:fld>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82600"/>
            <a:ext cx="8229600" cy="5643563"/>
          </a:xfrm>
        </p:spPr>
        <p:txBody>
          <a:bodyPr>
            <a:normAutofit fontScale="77500" lnSpcReduction="20000"/>
          </a:bodyPr>
          <a:lstStyle/>
          <a:p>
            <a:pPr marL="457200" indent="-457200">
              <a:buAutoNum type="arabicPeriod" startAt="4"/>
            </a:pPr>
            <a:r>
              <a:rPr lang="it-IT" sz="2065" dirty="0" smtClean="0">
                <a:solidFill>
                  <a:srgbClr val="FF0000"/>
                </a:solidFill>
              </a:rPr>
              <a:t>Valutazione del marchio in base alla classificazione dei Prodotti e Servizi</a:t>
            </a:r>
            <a:r>
              <a:rPr lang="it-IT" sz="2065" dirty="0" smtClean="0"/>
              <a:t>:</a:t>
            </a:r>
            <a:r>
              <a:rPr lang="it-IT" sz="1548" dirty="0" smtClean="0"/>
              <a:t>Oltre che individuare la corretta attribuzione della classificazione per il marchio il Consulente in P.I. può porre anche il seguente interrogativo.</a:t>
            </a:r>
          </a:p>
          <a:p>
            <a:pPr marL="457200" indent="-457200">
              <a:buNone/>
            </a:pPr>
            <a:r>
              <a:rPr lang="it-IT" sz="1806" dirty="0" smtClean="0"/>
              <a:t>Prevedere una richiesta di registrazione solo per i prodotti/servizi di stretto interesse o anche per quelli che si prevede di utilizzare in un prossimo futuro?</a:t>
            </a:r>
          </a:p>
          <a:p>
            <a:pPr>
              <a:buNone/>
            </a:pPr>
            <a:endParaRPr lang="it-IT" sz="1600" dirty="0" smtClean="0"/>
          </a:p>
          <a:p>
            <a:pPr>
              <a:buNone/>
            </a:pPr>
            <a:r>
              <a:rPr lang="it-IT" sz="1600" dirty="0" smtClean="0"/>
              <a:t>a </a:t>
            </a:r>
            <a:r>
              <a:rPr lang="it-IT" sz="1600" dirty="0" err="1" smtClean="0"/>
              <a:t>–</a:t>
            </a:r>
            <a:r>
              <a:rPr lang="it-IT" sz="1600" dirty="0" smtClean="0"/>
              <a:t> 	Il consulente in P.I. richiede al titolare del marchio </a:t>
            </a:r>
            <a:r>
              <a:rPr lang="it-IT" sz="1600" dirty="0" smtClean="0">
                <a:solidFill>
                  <a:srgbClr val="FF0000"/>
                </a:solidFill>
              </a:rPr>
              <a:t>non solo </a:t>
            </a:r>
            <a:r>
              <a:rPr lang="it-IT" sz="1600" dirty="0" smtClean="0"/>
              <a:t>quali sono gli effettivi prodotti/servizi che dovrà contraddistinguere il marchio al fine di procedere con l’individuazione degli stessi all’interno della classificazione (Classificazione di Nizza </a:t>
            </a:r>
            <a:r>
              <a:rPr lang="it-IT" sz="1600" dirty="0" err="1" smtClean="0"/>
              <a:t>–</a:t>
            </a:r>
            <a:r>
              <a:rPr lang="it-IT" sz="1600" dirty="0" smtClean="0"/>
              <a:t> Decima Edizione)</a:t>
            </a:r>
          </a:p>
          <a:p>
            <a:pPr algn="ctr">
              <a:buNone/>
            </a:pPr>
            <a:r>
              <a:rPr lang="it-IT" sz="1600" dirty="0" smtClean="0">
                <a:solidFill>
                  <a:srgbClr val="FF0000"/>
                </a:solidFill>
              </a:rPr>
              <a:t>ma anche</a:t>
            </a:r>
            <a:endParaRPr lang="it-IT" sz="1600" dirty="0" smtClean="0"/>
          </a:p>
          <a:p>
            <a:pPr>
              <a:buNone/>
            </a:pPr>
            <a:r>
              <a:rPr lang="it-IT" sz="1600" dirty="0" err="1" smtClean="0"/>
              <a:t>b</a:t>
            </a:r>
            <a:r>
              <a:rPr lang="it-IT" sz="1600" dirty="0" smtClean="0"/>
              <a:t>-  	Quali sono i prodotti/servizi che al momento non sono di interesse ma che potrebbero esserlo in un prossimo futuro. (PREVEDERE DALL’INIZIO)</a:t>
            </a:r>
          </a:p>
          <a:p>
            <a:pPr>
              <a:buNone/>
            </a:pPr>
            <a:endParaRPr lang="it-IT" sz="1600" dirty="0" smtClean="0"/>
          </a:p>
          <a:p>
            <a:pPr>
              <a:buNone/>
            </a:pPr>
            <a:r>
              <a:rPr lang="it-IT" sz="1600" dirty="0" smtClean="0">
                <a:solidFill>
                  <a:srgbClr val="FF0000"/>
                </a:solidFill>
              </a:rPr>
              <a:t>Perché? </a:t>
            </a:r>
          </a:p>
          <a:p>
            <a:pPr>
              <a:buNone/>
            </a:pPr>
            <a:r>
              <a:rPr lang="it-IT" sz="1600" dirty="0" err="1" smtClean="0">
                <a:solidFill>
                  <a:srgbClr val="000000"/>
                </a:solidFill>
              </a:rPr>
              <a:t>c</a:t>
            </a:r>
            <a:r>
              <a:rPr lang="it-IT" sz="1600" dirty="0" smtClean="0">
                <a:solidFill>
                  <a:srgbClr val="000000"/>
                </a:solidFill>
              </a:rPr>
              <a:t> -</a:t>
            </a:r>
            <a:r>
              <a:rPr lang="it-IT" sz="1600" dirty="0" smtClean="0">
                <a:solidFill>
                  <a:srgbClr val="FF0000"/>
                </a:solidFill>
              </a:rPr>
              <a:t>Per poter mantenere un’anzianità del marchio e non effettuare nuovi successivi depositi per prodotti/servizi della </a:t>
            </a:r>
            <a:r>
              <a:rPr lang="it-IT" sz="1600" u="sng" dirty="0" smtClean="0">
                <a:solidFill>
                  <a:srgbClr val="FF0000"/>
                </a:solidFill>
              </a:rPr>
              <a:t>stessa classe</a:t>
            </a:r>
            <a:r>
              <a:rPr lang="it-IT" sz="1600" dirty="0" smtClean="0">
                <a:solidFill>
                  <a:srgbClr val="FF0000"/>
                </a:solidFill>
              </a:rPr>
              <a:t>.</a:t>
            </a:r>
            <a:endParaRPr lang="it-IT" sz="1600" dirty="0" smtClean="0"/>
          </a:p>
          <a:p>
            <a:pPr>
              <a:buNone/>
            </a:pPr>
            <a:endParaRPr/>
          </a:p>
          <a:p>
            <a:pPr>
              <a:buNone/>
            </a:pPr>
            <a:r>
              <a:rPr lang="it-IT" sz="1600" dirty="0" smtClean="0"/>
              <a:t>	Nella maggior parte dei Registri (sia Italia che ESTERO) è possibile indicare la classe principale,  ad esempio la classe 25 contiene tutti i prodotti relativi all’abbigliamento della persona: (Articoli di abbigliamento, scarpe, cappelleria). Pertanto se il titolare del marchio produce solo pantaloni potrà indicare la classe completa e sarà così protetto anche su eventuali ulteriori prodotti (scarpe, cappelli, calzini, maglieria, ecc.). </a:t>
            </a:r>
            <a:r>
              <a:rPr lang="it-IT" sz="1600" dirty="0" smtClean="0">
                <a:solidFill>
                  <a:srgbClr val="FF0000"/>
                </a:solidFill>
              </a:rPr>
              <a:t>Attenzione!!!! </a:t>
            </a:r>
            <a:r>
              <a:rPr lang="it-IT" sz="1600" dirty="0" smtClean="0"/>
              <a:t>Ci sono dei Paesi (es. USA) che non accettano l’indicazione della classe principale della classificazione di Nizza ma vogliono invece una specifica indicazione dei prodotti/servizi in base alla loro classificazione.</a:t>
            </a:r>
          </a:p>
          <a:p>
            <a:pPr>
              <a:buNone/>
            </a:pPr>
            <a:endParaRPr lang="it-IT" sz="1600" dirty="0" smtClean="0"/>
          </a:p>
          <a:p>
            <a:pPr>
              <a:buNone/>
            </a:pPr>
            <a:r>
              <a:rPr lang="it-IT" sz="1600" dirty="0" err="1" smtClean="0">
                <a:solidFill>
                  <a:srgbClr val="000000"/>
                </a:solidFill>
              </a:rPr>
              <a:t>d</a:t>
            </a:r>
            <a:r>
              <a:rPr lang="it-IT" sz="1600" dirty="0" smtClean="0">
                <a:solidFill>
                  <a:srgbClr val="000000"/>
                </a:solidFill>
              </a:rPr>
              <a:t>-	 </a:t>
            </a:r>
            <a:r>
              <a:rPr lang="it-IT" sz="1600" dirty="0" smtClean="0">
                <a:solidFill>
                  <a:srgbClr val="FF0000"/>
                </a:solidFill>
              </a:rPr>
              <a:t>Per poter mantenere un’anzianità del marchio e non effettuare nuovi successivi depositi per prodotti/servizi di </a:t>
            </a:r>
            <a:r>
              <a:rPr lang="it-IT" sz="1600" u="sng" dirty="0" smtClean="0">
                <a:solidFill>
                  <a:srgbClr val="FF0000"/>
                </a:solidFill>
              </a:rPr>
              <a:t>classi diverse</a:t>
            </a:r>
            <a:r>
              <a:rPr lang="it-IT" sz="1600" dirty="0" smtClean="0">
                <a:solidFill>
                  <a:srgbClr val="FF0000"/>
                </a:solidFill>
              </a:rPr>
              <a:t> .</a:t>
            </a:r>
          </a:p>
          <a:p>
            <a:pPr>
              <a:buNone/>
            </a:pPr>
            <a:endParaRPr lang="it-IT" sz="1600" dirty="0" smtClean="0">
              <a:solidFill>
                <a:srgbClr val="FF0000"/>
              </a:solidFill>
            </a:endParaRPr>
          </a:p>
          <a:p>
            <a:pPr>
              <a:buNone/>
            </a:pPr>
            <a:r>
              <a:rPr lang="it-IT" sz="1600" dirty="0" smtClean="0">
                <a:solidFill>
                  <a:srgbClr val="000000"/>
                </a:solidFill>
              </a:rPr>
              <a:t>Esempio:  anche se l’interesse immediato è per la classe 25 (abbigliamento), il marchio potrebbe coprire in futuro (in base allo sviluppo commerciale del titolare del marchio) anche la classe 18 (Borse, Portafogli) ed anche una catena di negozi in franchising (classe 35). In molti Paesi nel mondo il costo per ogni classe supplementare è alquanto limitato (compresa Italia). Ci sono inoltre Registri, come ad esempio Marchio Comunitario e OMPI (Per alcuni Paesi) ove la tassa di deposito è la stessa sia per una che per tre classi. </a:t>
            </a:r>
          </a:p>
          <a:p>
            <a:pPr>
              <a:buNone/>
            </a:pPr>
            <a:endParaRPr lang="it-IT" sz="1600" dirty="0" smtClean="0"/>
          </a:p>
          <a:p>
            <a:pPr>
              <a:buNone/>
            </a:pPr>
            <a:endParaRPr lang="it-IT" sz="1600" dirty="0" smtClean="0"/>
          </a:p>
          <a:p>
            <a:pPr>
              <a:buNone/>
            </a:pPr>
            <a:endParaRPr lang="it-IT" sz="1600" dirty="0" smtClean="0"/>
          </a:p>
          <a:p>
            <a:pPr>
              <a:buNone/>
            </a:pPr>
            <a:endParaRPr lang="it-IT" sz="1600" dirty="0" smtClean="0"/>
          </a:p>
          <a:p>
            <a:pPr>
              <a:buNone/>
            </a:pPr>
            <a:endParaRPr lang="it-IT" sz="1400" i="1" dirty="0" smtClean="0"/>
          </a:p>
          <a:p>
            <a:endParaRPr lang="it-IT" sz="1600" dirty="0" smtClean="0"/>
          </a:p>
          <a:p>
            <a:pPr>
              <a:buNone/>
            </a:pPr>
            <a:endParaRPr lang="it-IT" sz="1600" dirty="0" smtClean="0"/>
          </a:p>
          <a:p>
            <a:pPr>
              <a:buAutoNum type="alphaLcParenR"/>
            </a:pPr>
            <a:endParaRPr lang="it-IT" sz="1600" dirty="0" smtClean="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12</a:t>
            </a:fld>
            <a:endParaRPr lang="it-IT"/>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82600"/>
            <a:ext cx="8229600" cy="5643563"/>
          </a:xfrm>
        </p:spPr>
        <p:txBody>
          <a:bodyPr>
            <a:normAutofit/>
          </a:bodyPr>
          <a:lstStyle/>
          <a:p>
            <a:pPr>
              <a:buNone/>
            </a:pPr>
            <a:r>
              <a:rPr lang="it-IT" sz="1600" dirty="0" err="1" smtClean="0">
                <a:solidFill>
                  <a:srgbClr val="FF0000"/>
                </a:solidFill>
              </a:rPr>
              <a:t>5</a:t>
            </a:r>
            <a:r>
              <a:rPr lang="it-IT" sz="1600" dirty="0" smtClean="0">
                <a:solidFill>
                  <a:srgbClr val="FF0000"/>
                </a:solidFill>
              </a:rPr>
              <a:t>. 	Valutazione del marchio in base ai Paesi di interesse</a:t>
            </a:r>
            <a:r>
              <a:rPr lang="it-IT" sz="1600" dirty="0" smtClean="0"/>
              <a:t>:</a:t>
            </a:r>
            <a:endParaRPr lang="it-IT" sz="1400" i="1" dirty="0" smtClean="0"/>
          </a:p>
          <a:p>
            <a:r>
              <a:rPr lang="it-IT" sz="1600" dirty="0" smtClean="0"/>
              <a:t>E’ importante, prima di depositare un marchio, sapere </a:t>
            </a:r>
            <a:r>
              <a:rPr lang="it-IT" sz="1600" dirty="0" smtClean="0">
                <a:solidFill>
                  <a:srgbClr val="FF0000"/>
                </a:solidFill>
              </a:rPr>
              <a:t>dove</a:t>
            </a:r>
            <a:r>
              <a:rPr lang="it-IT" sz="1600" dirty="0" smtClean="0"/>
              <a:t> questo marchio sarà usato o si intenderà usarlo. Questo consentirà di ottimizzare la strategia di deposito con anche una possibile riduzione dei costi nel caso si adottino Convenzioni Internazionali (es.: Marchio Internazionale, Marchio Comunitario, AIPO) rispetto a depositi diretti nei singoli Paesi.</a:t>
            </a:r>
          </a:p>
          <a:p>
            <a:endParaRPr lang="it-IT" sz="1600" dirty="0" smtClean="0"/>
          </a:p>
          <a:p>
            <a:r>
              <a:rPr lang="it-IT" sz="1600" dirty="0" smtClean="0"/>
              <a:t>Un piccolo esempio, anche se non esaustivo, di tali possibilità in base agli interessi del Richiedente:</a:t>
            </a:r>
          </a:p>
          <a:p>
            <a:pPr>
              <a:buNone/>
            </a:pPr>
            <a:endParaRPr lang="it-IT" sz="1600" dirty="0" smtClean="0"/>
          </a:p>
          <a:p>
            <a:pPr>
              <a:buAutoNum type="alphaLcParenR"/>
            </a:pPr>
            <a:endParaRPr lang="it-IT" sz="1600" dirty="0" smtClean="0"/>
          </a:p>
        </p:txBody>
      </p:sp>
      <p:graphicFrame>
        <p:nvGraphicFramePr>
          <p:cNvPr id="5" name="Tabella 4"/>
          <p:cNvGraphicFramePr>
            <a:graphicFrameLocks noGrp="1"/>
          </p:cNvGraphicFramePr>
          <p:nvPr/>
        </p:nvGraphicFramePr>
        <p:xfrm>
          <a:off x="1524000" y="2804149"/>
          <a:ext cx="6096000" cy="4023360"/>
        </p:xfrm>
        <a:graphic>
          <a:graphicData uri="http://schemas.openxmlformats.org/drawingml/2006/table">
            <a:tbl>
              <a:tblPr firstRow="1" bandRow="1">
                <a:tableStyleId>{FABFCF23-3B69-468F-B69F-88F6DE6A72F2}</a:tableStyleId>
              </a:tblPr>
              <a:tblGrid>
                <a:gridCol w="3048000"/>
                <a:gridCol w="3048000"/>
              </a:tblGrid>
              <a:tr h="601683">
                <a:tc>
                  <a:txBody>
                    <a:bodyPr/>
                    <a:lstStyle/>
                    <a:p>
                      <a:r>
                        <a:rPr lang="it-IT" dirty="0" smtClean="0"/>
                        <a:t>Paese/i ove si intende usare il marchio</a:t>
                      </a:r>
                      <a:endParaRPr lang="it-IT" dirty="0">
                        <a:solidFill>
                          <a:schemeClr val="tx1"/>
                        </a:solidFill>
                      </a:endParaRPr>
                    </a:p>
                  </a:txBody>
                  <a:tcPr/>
                </a:tc>
                <a:tc>
                  <a:txBody>
                    <a:bodyPr/>
                    <a:lstStyle/>
                    <a:p>
                      <a:r>
                        <a:rPr lang="it-IT" dirty="0" smtClean="0"/>
                        <a:t>Richiesta di Registrazione (Registro Marchi)</a:t>
                      </a:r>
                      <a:endParaRPr lang="it-IT" dirty="0">
                        <a:solidFill>
                          <a:schemeClr val="tx1"/>
                        </a:solidFill>
                      </a:endParaRPr>
                    </a:p>
                  </a:txBody>
                  <a:tcPr/>
                </a:tc>
              </a:tr>
              <a:tr h="343819">
                <a:tc>
                  <a:txBody>
                    <a:bodyPr/>
                    <a:lstStyle/>
                    <a:p>
                      <a:r>
                        <a:rPr lang="it-IT" dirty="0" smtClean="0">
                          <a:solidFill>
                            <a:srgbClr val="0000FF"/>
                          </a:solidFill>
                        </a:rPr>
                        <a:t>Italia o Parte</a:t>
                      </a:r>
                      <a:r>
                        <a:rPr lang="it-IT" baseline="0" dirty="0" smtClean="0">
                          <a:solidFill>
                            <a:srgbClr val="0000FF"/>
                          </a:solidFill>
                        </a:rPr>
                        <a:t> di essa</a:t>
                      </a:r>
                      <a:endParaRPr lang="it-IT" dirty="0">
                        <a:solidFill>
                          <a:srgbClr val="0000FF"/>
                        </a:solidFill>
                      </a:endParaRPr>
                    </a:p>
                  </a:txBody>
                  <a:tcPr/>
                </a:tc>
                <a:tc>
                  <a:txBody>
                    <a:bodyPr/>
                    <a:lstStyle/>
                    <a:p>
                      <a:r>
                        <a:rPr lang="it-IT" dirty="0" smtClean="0">
                          <a:solidFill>
                            <a:schemeClr val="accent6">
                              <a:lumMod val="75000"/>
                            </a:schemeClr>
                          </a:solidFill>
                        </a:rPr>
                        <a:t>ITALIA (UIBM)</a:t>
                      </a:r>
                      <a:endParaRPr lang="it-IT" dirty="0">
                        <a:solidFill>
                          <a:schemeClr val="accent6">
                            <a:lumMod val="75000"/>
                          </a:schemeClr>
                        </a:solidFill>
                      </a:endParaRPr>
                    </a:p>
                  </a:txBody>
                  <a:tcPr/>
                </a:tc>
              </a:tr>
              <a:tr h="859547">
                <a:tc>
                  <a:txBody>
                    <a:bodyPr/>
                    <a:lstStyle/>
                    <a:p>
                      <a:r>
                        <a:rPr lang="it-IT" dirty="0" smtClean="0">
                          <a:solidFill>
                            <a:srgbClr val="0000FF"/>
                          </a:solidFill>
                        </a:rPr>
                        <a:t>Italia, Svizzera,</a:t>
                      </a:r>
                      <a:r>
                        <a:rPr lang="it-IT" baseline="0" dirty="0" smtClean="0">
                          <a:solidFill>
                            <a:srgbClr val="0000FF"/>
                          </a:solidFill>
                        </a:rPr>
                        <a:t> San Marino</a:t>
                      </a:r>
                      <a:endParaRPr lang="it-IT" dirty="0">
                        <a:solidFill>
                          <a:srgbClr val="0000FF"/>
                        </a:solidFill>
                      </a:endParaRPr>
                    </a:p>
                  </a:txBody>
                  <a:tcPr/>
                </a:tc>
                <a:tc>
                  <a:txBody>
                    <a:bodyPr/>
                    <a:lstStyle/>
                    <a:p>
                      <a:r>
                        <a:rPr lang="it-IT" dirty="0" smtClean="0">
                          <a:solidFill>
                            <a:schemeClr val="accent6">
                              <a:lumMod val="75000"/>
                            </a:schemeClr>
                          </a:solidFill>
                        </a:rPr>
                        <a:t>Marchio Internazionale (OMPI), basato su Marchio Italiano, con designazione CH, SM.</a:t>
                      </a:r>
                      <a:endParaRPr lang="it-IT" dirty="0">
                        <a:solidFill>
                          <a:schemeClr val="accent6">
                            <a:lumMod val="75000"/>
                          </a:schemeClr>
                        </a:solidFill>
                      </a:endParaRPr>
                    </a:p>
                  </a:txBody>
                  <a:tcPr>
                    <a:solidFill>
                      <a:schemeClr val="lt1">
                        <a:alpha val="54000"/>
                      </a:schemeClr>
                    </a:solidFill>
                  </a:tcPr>
                </a:tc>
              </a:tr>
              <a:tr h="1375275">
                <a:tc>
                  <a:txBody>
                    <a:bodyPr/>
                    <a:lstStyle/>
                    <a:p>
                      <a:r>
                        <a:rPr lang="it-IT" dirty="0" smtClean="0">
                          <a:solidFill>
                            <a:srgbClr val="0000FF"/>
                          </a:solidFill>
                        </a:rPr>
                        <a:t>Francia,</a:t>
                      </a:r>
                      <a:r>
                        <a:rPr lang="it-IT" baseline="0" dirty="0" smtClean="0">
                          <a:solidFill>
                            <a:srgbClr val="0000FF"/>
                          </a:solidFill>
                        </a:rPr>
                        <a:t> Germania, Italia, Norvegia, Federazione Russa</a:t>
                      </a:r>
                      <a:endParaRPr lang="it-IT" dirty="0">
                        <a:solidFill>
                          <a:srgbClr val="0000FF"/>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IT" dirty="0" smtClean="0">
                          <a:solidFill>
                            <a:schemeClr val="accent6">
                              <a:lumMod val="75000"/>
                            </a:schemeClr>
                          </a:solidFill>
                        </a:rPr>
                        <a:t>Marchio Internazionale (OMPI), basato su Marchio Italiano, con designazione FR, DE, NO, RU.</a:t>
                      </a:r>
                    </a:p>
                    <a:p>
                      <a:endParaRPr lang="it-IT" dirty="0">
                        <a:solidFill>
                          <a:schemeClr val="accent6">
                            <a:lumMod val="75000"/>
                          </a:schemeClr>
                        </a:solidFill>
                      </a:endParaRPr>
                    </a:p>
                  </a:txBody>
                  <a:tcPr/>
                </a:tc>
              </a:tr>
              <a:tr h="343819">
                <a:tc>
                  <a:txBody>
                    <a:bodyPr/>
                    <a:lstStyle/>
                    <a:p>
                      <a:endParaRPr lang="it-IT" dirty="0">
                        <a:solidFill>
                          <a:schemeClr val="tx1"/>
                        </a:solidFill>
                      </a:endParaRPr>
                    </a:p>
                  </a:txBody>
                  <a:tcPr/>
                </a:tc>
                <a:tc>
                  <a:txBody>
                    <a:bodyPr/>
                    <a:lstStyle/>
                    <a:p>
                      <a:endParaRPr lang="it-IT" dirty="0">
                        <a:solidFill>
                          <a:schemeClr val="tx1"/>
                        </a:solidFill>
                      </a:endParaRPr>
                    </a:p>
                  </a:txBody>
                  <a:tcPr/>
                </a:tc>
              </a:tr>
            </a:tbl>
          </a:graphicData>
        </a:graphic>
      </p:graphicFrame>
      <p:sp>
        <p:nvSpPr>
          <p:cNvPr id="4" name="Segnaposto numero diapositiva 3"/>
          <p:cNvSpPr>
            <a:spLocks noGrp="1"/>
          </p:cNvSpPr>
          <p:nvPr>
            <p:ph type="sldNum" sz="quarter" idx="12"/>
          </p:nvPr>
        </p:nvSpPr>
        <p:spPr/>
        <p:txBody>
          <a:bodyPr/>
          <a:lstStyle/>
          <a:p>
            <a:fld id="{0C9D833C-4503-1547-994D-88EE33B50B77}" type="slidenum">
              <a:rPr lang="it-IT" smtClean="0"/>
              <a:pPr/>
              <a:t>13</a:t>
            </a:fld>
            <a:endParaRPr lang="it-IT"/>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82600"/>
            <a:ext cx="8229600" cy="5643563"/>
          </a:xfrm>
        </p:spPr>
        <p:txBody>
          <a:bodyPr>
            <a:normAutofit/>
          </a:bodyPr>
          <a:lstStyle/>
          <a:p>
            <a:pPr>
              <a:buNone/>
            </a:pPr>
            <a:endParaRPr lang="it-IT" sz="1600" dirty="0" smtClean="0"/>
          </a:p>
          <a:p>
            <a:pPr>
              <a:buAutoNum type="alphaLcParenR"/>
            </a:pPr>
            <a:endParaRPr lang="it-IT" sz="1600" dirty="0" smtClean="0"/>
          </a:p>
        </p:txBody>
      </p:sp>
      <p:graphicFrame>
        <p:nvGraphicFramePr>
          <p:cNvPr id="5" name="Tabella 4"/>
          <p:cNvGraphicFramePr>
            <a:graphicFrameLocks noGrp="1"/>
          </p:cNvGraphicFramePr>
          <p:nvPr/>
        </p:nvGraphicFramePr>
        <p:xfrm>
          <a:off x="1464750" y="482600"/>
          <a:ext cx="6180667" cy="5855835"/>
        </p:xfrm>
        <a:graphic>
          <a:graphicData uri="http://schemas.openxmlformats.org/drawingml/2006/table">
            <a:tbl>
              <a:tblPr firstRow="1" bandRow="1">
                <a:tableStyleId>{FABFCF23-3B69-468F-B69F-88F6DE6A72F2}</a:tableStyleId>
              </a:tblPr>
              <a:tblGrid>
                <a:gridCol w="3132667"/>
                <a:gridCol w="3048000"/>
              </a:tblGrid>
              <a:tr h="601683">
                <a:tc>
                  <a:txBody>
                    <a:bodyPr/>
                    <a:lstStyle/>
                    <a:p>
                      <a:r>
                        <a:rPr lang="it-IT" dirty="0" smtClean="0"/>
                        <a:t>Paese/i ove si intende usare il marchio</a:t>
                      </a:r>
                      <a:endParaRPr lang="it-IT" dirty="0">
                        <a:solidFill>
                          <a:schemeClr val="tx1"/>
                        </a:solidFill>
                      </a:endParaRPr>
                    </a:p>
                  </a:txBody>
                  <a:tcPr/>
                </a:tc>
                <a:tc>
                  <a:txBody>
                    <a:bodyPr/>
                    <a:lstStyle/>
                    <a:p>
                      <a:r>
                        <a:rPr lang="it-IT" dirty="0" smtClean="0"/>
                        <a:t>Richiesta di Registrazione</a:t>
                      </a:r>
                      <a:endParaRPr lang="it-IT" dirty="0">
                        <a:solidFill>
                          <a:schemeClr val="tx1"/>
                        </a:solidFill>
                      </a:endParaRPr>
                    </a:p>
                  </a:txBody>
                  <a:tcPr/>
                </a:tc>
              </a:tr>
              <a:tr h="343819">
                <a:tc>
                  <a:txBody>
                    <a:bodyPr/>
                    <a:lstStyle/>
                    <a:p>
                      <a:r>
                        <a:rPr lang="it-IT" dirty="0" smtClean="0">
                          <a:solidFill>
                            <a:srgbClr val="0000FF"/>
                          </a:solidFill>
                        </a:rPr>
                        <a:t>Austria,</a:t>
                      </a:r>
                      <a:r>
                        <a:rPr lang="it-IT" baseline="0" dirty="0" smtClean="0">
                          <a:solidFill>
                            <a:srgbClr val="0000FF"/>
                          </a:solidFill>
                        </a:rPr>
                        <a:t> Francia, Portogallo.</a:t>
                      </a:r>
                      <a:endParaRPr lang="it-IT" dirty="0">
                        <a:solidFill>
                          <a:srgbClr val="0000FF"/>
                        </a:solidFill>
                      </a:endParaRPr>
                    </a:p>
                  </a:txBody>
                  <a:tcPr/>
                </a:tc>
                <a:tc>
                  <a:txBody>
                    <a:bodyPr/>
                    <a:lstStyle/>
                    <a:p>
                      <a:r>
                        <a:rPr lang="it-IT" dirty="0" smtClean="0">
                          <a:solidFill>
                            <a:schemeClr val="accent6">
                              <a:lumMod val="75000"/>
                            </a:schemeClr>
                          </a:solidFill>
                        </a:rPr>
                        <a:t>Marchio Comunitario (UAMI)</a:t>
                      </a:r>
                      <a:endParaRPr lang="it-IT" dirty="0">
                        <a:solidFill>
                          <a:schemeClr val="accent6">
                            <a:lumMod val="75000"/>
                          </a:schemeClr>
                        </a:solidFill>
                      </a:endParaRPr>
                    </a:p>
                  </a:txBody>
                  <a:tcPr/>
                </a:tc>
              </a:tr>
              <a:tr h="859547">
                <a:tc>
                  <a:txBody>
                    <a:bodyPr/>
                    <a:lstStyle/>
                    <a:p>
                      <a:r>
                        <a:rPr lang="it-IT" dirty="0" smtClean="0">
                          <a:solidFill>
                            <a:srgbClr val="0000FF"/>
                          </a:solidFill>
                        </a:rPr>
                        <a:t>Estonia,Giappone, Lettonia,</a:t>
                      </a:r>
                      <a:r>
                        <a:rPr lang="it-IT" baseline="0" dirty="0" smtClean="0">
                          <a:solidFill>
                            <a:srgbClr val="0000FF"/>
                          </a:solidFill>
                        </a:rPr>
                        <a:t> Lituania, </a:t>
                      </a:r>
                      <a:r>
                        <a:rPr lang="it-IT" dirty="0" smtClean="0">
                          <a:solidFill>
                            <a:srgbClr val="0000FF"/>
                          </a:solidFill>
                        </a:rPr>
                        <a:t>Regno Unito,</a:t>
                      </a:r>
                      <a:r>
                        <a:rPr lang="it-IT" baseline="0" dirty="0" smtClean="0">
                          <a:solidFill>
                            <a:srgbClr val="0000FF"/>
                          </a:solidFill>
                        </a:rPr>
                        <a:t> Slovenia, Stati Uniti.</a:t>
                      </a:r>
                      <a:endParaRPr lang="it-IT" dirty="0">
                        <a:solidFill>
                          <a:srgbClr val="0000FF"/>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IT" dirty="0" smtClean="0">
                          <a:solidFill>
                            <a:schemeClr val="accent6">
                              <a:lumMod val="75000"/>
                            </a:schemeClr>
                          </a:solidFill>
                        </a:rPr>
                        <a:t>Marchio Internazionale (OMPI), basato su Marchio Comunitario (UAMI), con designazione JP, US .</a:t>
                      </a:r>
                      <a:endParaRPr lang="it-IT" dirty="0">
                        <a:solidFill>
                          <a:schemeClr val="accent6">
                            <a:lumMod val="75000"/>
                          </a:schemeClr>
                        </a:solidFill>
                      </a:endParaRPr>
                    </a:p>
                  </a:txBody>
                  <a:tcPr>
                    <a:solidFill>
                      <a:schemeClr val="lt1">
                        <a:alpha val="54000"/>
                      </a:schemeClr>
                    </a:solidFill>
                  </a:tcPr>
                </a:tc>
              </a:tr>
              <a:tr h="1375275">
                <a:tc>
                  <a:txBody>
                    <a:bodyPr/>
                    <a:lstStyle/>
                    <a:p>
                      <a:r>
                        <a:rPr lang="it-IT" dirty="0" smtClean="0">
                          <a:solidFill>
                            <a:srgbClr val="0000FF"/>
                          </a:solidFill>
                        </a:rPr>
                        <a:t>Messico, India, Emirati Arabi, ecc.</a:t>
                      </a:r>
                      <a:endParaRPr lang="it-IT" dirty="0">
                        <a:solidFill>
                          <a:srgbClr val="0000FF"/>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IT" dirty="0" smtClean="0">
                          <a:solidFill>
                            <a:schemeClr val="accent6">
                              <a:lumMod val="75000"/>
                            </a:schemeClr>
                          </a:solidFill>
                        </a:rPr>
                        <a:t>Depositi diretti tramite corrispondenti esteri.</a:t>
                      </a:r>
                    </a:p>
                    <a:p>
                      <a:endParaRPr lang="it-IT" dirty="0">
                        <a:solidFill>
                          <a:schemeClr val="accent6">
                            <a:lumMod val="75000"/>
                          </a:schemeClr>
                        </a:solidFill>
                      </a:endParaRPr>
                    </a:p>
                  </a:txBody>
                  <a:tcPr/>
                </a:tc>
              </a:tr>
              <a:tr h="343819">
                <a:tc>
                  <a:txBody>
                    <a:bodyPr/>
                    <a:lstStyle/>
                    <a:p>
                      <a:r>
                        <a:rPr lang="it-IT" dirty="0" smtClean="0">
                          <a:solidFill>
                            <a:srgbClr val="0000FF"/>
                          </a:solidFill>
                        </a:rPr>
                        <a:t>Marchio Comunitario (con possibile</a:t>
                      </a:r>
                      <a:r>
                        <a:rPr lang="it-IT" baseline="0" dirty="0" smtClean="0">
                          <a:solidFill>
                            <a:srgbClr val="0000FF"/>
                          </a:solidFill>
                        </a:rPr>
                        <a:t> rischio diritti anteriori </a:t>
                      </a:r>
                      <a:r>
                        <a:rPr lang="it-IT" baseline="0" dirty="0" err="1" smtClean="0">
                          <a:solidFill>
                            <a:srgbClr val="0000FF"/>
                          </a:solidFill>
                        </a:rPr>
                        <a:t>–es</a:t>
                      </a:r>
                      <a:r>
                        <a:rPr lang="it-IT" baseline="0" dirty="0" smtClean="0">
                          <a:solidFill>
                            <a:srgbClr val="0000FF"/>
                          </a:solidFill>
                        </a:rPr>
                        <a:t>: in Francia), </a:t>
                      </a:r>
                      <a:r>
                        <a:rPr lang="it-IT" dirty="0" smtClean="0">
                          <a:solidFill>
                            <a:srgbClr val="0000FF"/>
                          </a:solidFill>
                        </a:rPr>
                        <a:t>Giappone, Italia, USA.</a:t>
                      </a:r>
                      <a:endParaRPr lang="it-IT" dirty="0">
                        <a:solidFill>
                          <a:srgbClr val="0000FF"/>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t-IT" dirty="0" smtClean="0">
                          <a:solidFill>
                            <a:schemeClr val="accent6">
                              <a:lumMod val="75000"/>
                            </a:schemeClr>
                          </a:solidFill>
                        </a:rPr>
                        <a:t>Marchio Internazionale (OMPI), basato su Marchio Italiano (UIBM), con designazione </a:t>
                      </a:r>
                      <a:r>
                        <a:rPr lang="it-IT" dirty="0" err="1" smtClean="0">
                          <a:solidFill>
                            <a:schemeClr val="accent6">
                              <a:lumMod val="75000"/>
                            </a:schemeClr>
                          </a:solidFill>
                        </a:rPr>
                        <a:t>EM*</a:t>
                      </a:r>
                      <a:r>
                        <a:rPr lang="it-IT" dirty="0" smtClean="0">
                          <a:solidFill>
                            <a:schemeClr val="accent6">
                              <a:lumMod val="75000"/>
                            </a:schemeClr>
                          </a:solidFill>
                        </a:rPr>
                        <a:t>, JP, US.</a:t>
                      </a:r>
                    </a:p>
                    <a:p>
                      <a:pPr marL="0" marR="0" indent="0" algn="l" defTabSz="457200" rtl="0" eaLnBrk="1" fontAlgn="auto" latinLnBrk="0" hangingPunct="1">
                        <a:lnSpc>
                          <a:spcPct val="100000"/>
                        </a:lnSpc>
                        <a:spcBef>
                          <a:spcPts val="0"/>
                        </a:spcBef>
                        <a:spcAft>
                          <a:spcPts val="0"/>
                        </a:spcAft>
                        <a:buClrTx/>
                        <a:buSzTx/>
                        <a:buFontTx/>
                        <a:buNone/>
                        <a:tabLst/>
                        <a:defRPr/>
                      </a:pPr>
                      <a:endParaRPr lang="it-IT" dirty="0" smtClean="0">
                        <a:solidFill>
                          <a:schemeClr val="accent6">
                            <a:lumMod val="75000"/>
                          </a:schemeClr>
                        </a:solidFill>
                      </a:endParaRPr>
                    </a:p>
                    <a:p>
                      <a:r>
                        <a:rPr lang="it-IT" dirty="0" smtClean="0">
                          <a:solidFill>
                            <a:schemeClr val="tx1"/>
                          </a:solidFill>
                        </a:rPr>
                        <a:t>* Riduzione dei costi di rappresentanza e tasse nel caso di conversione.</a:t>
                      </a:r>
                      <a:endParaRPr lang="it-IT" dirty="0">
                        <a:solidFill>
                          <a:schemeClr val="tx1"/>
                        </a:solidFill>
                      </a:endParaRPr>
                    </a:p>
                  </a:txBody>
                  <a:tcPr/>
                </a:tc>
              </a:tr>
            </a:tbl>
          </a:graphicData>
        </a:graphic>
      </p:graphicFrame>
      <p:sp>
        <p:nvSpPr>
          <p:cNvPr id="4" name="Segnaposto numero diapositiva 3"/>
          <p:cNvSpPr>
            <a:spLocks noGrp="1"/>
          </p:cNvSpPr>
          <p:nvPr>
            <p:ph type="sldNum" sz="quarter" idx="12"/>
          </p:nvPr>
        </p:nvSpPr>
        <p:spPr/>
        <p:txBody>
          <a:bodyPr/>
          <a:lstStyle/>
          <a:p>
            <a:fld id="{0C9D833C-4503-1547-994D-88EE33B50B77}" type="slidenum">
              <a:rPr lang="it-IT" smtClean="0"/>
              <a:pPr/>
              <a:t>14</a:t>
            </a:fld>
            <a:endParaRPr lang="it-IT"/>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6</a:t>
            </a:r>
            <a:r>
              <a:rPr lang="it-IT" dirty="0" smtClean="0">
                <a:solidFill>
                  <a:srgbClr val="FF0000"/>
                </a:solidFill>
              </a:rPr>
              <a:t>. Ricerche di Anteriorità Marchi</a:t>
            </a:r>
            <a:endParaRPr lang="it-IT" dirty="0">
              <a:solidFill>
                <a:srgbClr val="FF0000"/>
              </a:solidFill>
            </a:endParaRPr>
          </a:p>
        </p:txBody>
      </p:sp>
      <p:sp>
        <p:nvSpPr>
          <p:cNvPr id="3" name="Segnaposto contenuto 2"/>
          <p:cNvSpPr>
            <a:spLocks noGrp="1"/>
          </p:cNvSpPr>
          <p:nvPr>
            <p:ph idx="1"/>
          </p:nvPr>
        </p:nvSpPr>
        <p:spPr/>
        <p:txBody>
          <a:bodyPr>
            <a:normAutofit fontScale="92500" lnSpcReduction="20000"/>
          </a:bodyPr>
          <a:lstStyle/>
          <a:p>
            <a:pPr algn="ctr">
              <a:buNone/>
            </a:pPr>
            <a:r>
              <a:rPr lang="it-IT" sz="2400" dirty="0" smtClean="0"/>
              <a:t>BANCA DATI MONDIALE con possibilità di screening immediato della situazione di un marchio in oltre 200 registri nel mondo.</a:t>
            </a:r>
          </a:p>
          <a:p>
            <a:pPr algn="ctr">
              <a:buNone/>
            </a:pPr>
            <a:endParaRPr lang="it-IT" sz="2400" dirty="0" smtClean="0"/>
          </a:p>
          <a:p>
            <a:r>
              <a:rPr lang="it-IT" sz="2400" dirty="0" smtClean="0"/>
              <a:t>Marchi</a:t>
            </a:r>
          </a:p>
          <a:p>
            <a:r>
              <a:rPr lang="it-IT" sz="2400" dirty="0" smtClean="0"/>
              <a:t>Ricerca sull’Uso dei Marchi</a:t>
            </a:r>
          </a:p>
          <a:p>
            <a:r>
              <a:rPr lang="it-IT" sz="2400" dirty="0" smtClean="0"/>
              <a:t>Nomi Industriali</a:t>
            </a:r>
          </a:p>
          <a:p>
            <a:r>
              <a:rPr lang="it-IT" sz="2400" dirty="0" smtClean="0"/>
              <a:t>Insegne dei Negozi / Nomi delle Società</a:t>
            </a:r>
          </a:p>
          <a:p>
            <a:r>
              <a:rPr lang="it-IT" sz="2400" dirty="0" smtClean="0"/>
              <a:t>Cognomi</a:t>
            </a:r>
          </a:p>
          <a:p>
            <a:r>
              <a:rPr lang="it-IT" sz="2400" dirty="0" smtClean="0"/>
              <a:t>Denominazioni Comuni Internazionali (</a:t>
            </a:r>
            <a:r>
              <a:rPr lang="it-IT" sz="2400" dirty="0" err="1" smtClean="0"/>
              <a:t>DCI</a:t>
            </a:r>
            <a:r>
              <a:rPr lang="it-IT" sz="2400" dirty="0" smtClean="0"/>
              <a:t>) </a:t>
            </a:r>
            <a:r>
              <a:rPr lang="it-IT" sz="1200" dirty="0" smtClean="0"/>
              <a:t>(</a:t>
            </a:r>
            <a:r>
              <a:rPr lang="it-IT" sz="1297" dirty="0" smtClean="0"/>
              <a:t>nome unico, attribuito dalla Organizzazione Mondiale della Sanità (OMS) ad ogni principio attivo (identità chimica terapeutica).</a:t>
            </a:r>
          </a:p>
          <a:p>
            <a:r>
              <a:rPr lang="it-IT" sz="2400" dirty="0" smtClean="0"/>
              <a:t>Articolo 6ter </a:t>
            </a:r>
            <a:r>
              <a:rPr lang="it-IT" sz="1297" dirty="0" smtClean="0"/>
              <a:t>(emblemi di Stato, segni ufficiali di controllo ed emblemi di organizzazioni intergovernative)</a:t>
            </a:r>
          </a:p>
          <a:p>
            <a:r>
              <a:rPr lang="it-IT" sz="2400" dirty="0" smtClean="0"/>
              <a:t>Nomi di dominio</a:t>
            </a:r>
          </a:p>
          <a:p>
            <a:r>
              <a:rPr lang="it-IT" sz="2400" dirty="0" smtClean="0"/>
              <a:t>Farmaci in uso </a:t>
            </a:r>
            <a:r>
              <a:rPr lang="it-IT" sz="1400" dirty="0" smtClean="0"/>
              <a:t>(consente di verificare se un determinato marchio farmaceutico viene utilizzato in un certo paese.)</a:t>
            </a:r>
          </a:p>
          <a:p>
            <a:pPr>
              <a:buNone/>
            </a:pPr>
            <a:endParaRPr lang="it-IT" sz="1400" dirty="0" smtClean="0"/>
          </a:p>
          <a:p>
            <a:endParaRPr lang="it-IT" sz="2400" dirty="0" smtClean="0"/>
          </a:p>
          <a:p>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15</a:t>
            </a:fld>
            <a:endParaRPr lang="it-IT"/>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rPr>
              <a:t>6.1 </a:t>
            </a:r>
            <a:r>
              <a:rPr lang="it-IT" dirty="0" smtClean="0"/>
              <a:t>Ricerche di identità e di similitudine marchi denominativi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solidFill>
                  <a:srgbClr val="FF0000"/>
                </a:solidFill>
              </a:rPr>
              <a:t>Identità </a:t>
            </a:r>
            <a:r>
              <a:rPr lang="it-IT" dirty="0" smtClean="0"/>
              <a:t>= ricerca dell’identità dell’elemento verbale del marchio. Es. ROSA = ROSA</a:t>
            </a:r>
          </a:p>
          <a:p>
            <a:r>
              <a:rPr lang="it-IT" dirty="0" smtClean="0">
                <a:solidFill>
                  <a:srgbClr val="FF0000"/>
                </a:solidFill>
              </a:rPr>
              <a:t>Similitudine</a:t>
            </a:r>
            <a:r>
              <a:rPr lang="it-IT" dirty="0" smtClean="0"/>
              <a:t> = ricerca della identità e similitudine dell’elemento verbale del marchio. Es. ROSA = ROSA, ROSE, ROSANNA, SULFUROSA,RHOSA, ECC.</a:t>
            </a:r>
          </a:p>
          <a:p>
            <a:r>
              <a:rPr lang="it-IT" dirty="0" smtClean="0">
                <a:solidFill>
                  <a:srgbClr val="FF0000"/>
                </a:solidFill>
              </a:rPr>
              <a:t>Ricerca equivalenti </a:t>
            </a:r>
            <a:r>
              <a:rPr lang="it-IT" dirty="0" smtClean="0"/>
              <a:t>= ricerca traduzione  dell’elemento verbale del marchio nella lingua ufficiale del Paese in cui si deposita il marchio. Es. deposito in US di ROSA ANTICA, ricercare anche per OLD ROSE e sue similitudini.</a:t>
            </a:r>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16</a:t>
            </a:fld>
            <a:endParaRPr lang="it-IT"/>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rPr>
              <a:t>6.2 </a:t>
            </a:r>
            <a:r>
              <a:rPr lang="it-IT" dirty="0" smtClean="0"/>
              <a:t>Esempi di ricerca in base al Paese/Registro.</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Italia: Marchi Italiani, Marchi Comunitari, Marchi Internazionali che designano l’Italia, Nomi di Società, Nomi Dominio, elemento verbale modelli/disegni comunitari, DOP, IGP, STG Prodotti Tradizionali, DOCG, IGT, Vitigni, Varietà Ortive, Varietà Vegetali Nomi Sociali, Nomi Dominio IT SM EU e Generici </a:t>
            </a:r>
            <a:r>
              <a:rPr lang="it-IT" dirty="0" err="1" smtClean="0"/>
              <a:t>Elem</a:t>
            </a:r>
            <a:r>
              <a:rPr lang="it-IT" dirty="0" smtClean="0"/>
              <a:t>.Verbale Design </a:t>
            </a:r>
            <a:r>
              <a:rPr lang="it-IT" dirty="0" err="1" smtClean="0"/>
              <a:t>Comunit</a:t>
            </a:r>
            <a:r>
              <a:rPr lang="it-IT" dirty="0" smtClean="0"/>
              <a:t>. </a:t>
            </a:r>
            <a:r>
              <a:rPr lang="it-IT" dirty="0" err="1" smtClean="0"/>
              <a:t>6Ter</a:t>
            </a:r>
            <a:r>
              <a:rPr lang="it-IT" dirty="0" smtClean="0"/>
              <a:t>.</a:t>
            </a:r>
          </a:p>
          <a:p>
            <a:endParaRPr lang="it-IT" dirty="0" smtClean="0"/>
          </a:p>
          <a:p>
            <a:r>
              <a:rPr lang="it-IT" dirty="0" smtClean="0"/>
              <a:t>Marchio Comunitario: Ricerca marchi </a:t>
            </a:r>
            <a:r>
              <a:rPr lang="it-IT" u="sng" dirty="0" smtClean="0"/>
              <a:t>in ogni Paese della UE</a:t>
            </a:r>
            <a:r>
              <a:rPr lang="it-IT" dirty="0" smtClean="0"/>
              <a:t>, Marchi Internazionali che designano Paesi UE, Marchi Comunitari.</a:t>
            </a:r>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17</a:t>
            </a:fld>
            <a:endParaRPr lang="it-IT"/>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solidFill>
                  <a:srgbClr val="FF0000"/>
                </a:solidFill>
              </a:rPr>
              <a:t>6.3 </a:t>
            </a:r>
            <a:r>
              <a:rPr lang="it-IT" dirty="0" smtClean="0"/>
              <a:t>Ricerche su Estero con “rete corrispondenti”.</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Il Consulente in Proprietà Industriale, tramite la Società di Consulenza in Marchi, Brevetti e Disegni nella quale opera, ha studi corrispondenti tecnico-legali paritetici in tutto il mondo “</a:t>
            </a:r>
            <a:r>
              <a:rPr lang="it-IT" dirty="0" smtClean="0">
                <a:solidFill>
                  <a:srgbClr val="FF0000"/>
                </a:solidFill>
              </a:rPr>
              <a:t>rete corrispondenti</a:t>
            </a:r>
            <a:r>
              <a:rPr lang="it-IT" dirty="0" smtClean="0"/>
              <a:t>” o nei principali Paesi. A volte si rende opportuno far condurre una ricerca nel Paese straniero di interesse per il richiedente attraverso la “rete corrispondenti” al fine di avere il parere di colleghi esperti nella </a:t>
            </a:r>
            <a:r>
              <a:rPr lang="it-IT" dirty="0" smtClean="0">
                <a:solidFill>
                  <a:srgbClr val="FF0000"/>
                </a:solidFill>
              </a:rPr>
              <a:t>giurisdizione locale</a:t>
            </a:r>
            <a:r>
              <a:rPr lang="it-IT" dirty="0" smtClean="0"/>
              <a:t>. (Es.: il significato del marchio e/o la sua fonetica nella lingua locale può essere valutato diversamente da quanto noi possiamo immaginare. Es. Confusione fonetica in Cina tra marchio in caratteri latini e cinesi).</a:t>
            </a:r>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18</a:t>
            </a:fld>
            <a:endParaRPr lang="it-IT"/>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solidFill>
                  <a:srgbClr val="FF0000"/>
                </a:solidFill>
              </a:rPr>
              <a:t>Grazie </a:t>
            </a:r>
            <a:endParaRPr lang="it-IT" dirty="0"/>
          </a:p>
        </p:txBody>
      </p:sp>
      <p:sp>
        <p:nvSpPr>
          <p:cNvPr id="3" name="Segnaposto contenuto 2"/>
          <p:cNvSpPr>
            <a:spLocks noGrp="1"/>
          </p:cNvSpPr>
          <p:nvPr>
            <p:ph idx="1"/>
          </p:nvPr>
        </p:nvSpPr>
        <p:spPr/>
        <p:txBody>
          <a:bodyPr>
            <a:normAutofit fontScale="92500" lnSpcReduction="20000"/>
          </a:bodyPr>
          <a:lstStyle/>
          <a:p>
            <a:pPr algn="ctr"/>
            <a:r>
              <a:rPr lang="it-IT" dirty="0" smtClean="0">
                <a:solidFill>
                  <a:srgbClr val="FF0000"/>
                </a:solidFill>
              </a:rPr>
              <a:t>Spartaco Gabellieri </a:t>
            </a:r>
          </a:p>
          <a:p>
            <a:pPr algn="ctr">
              <a:buFontTx/>
              <a:buChar char="-"/>
            </a:pPr>
            <a:r>
              <a:rPr lang="it-IT" sz="2400" dirty="0" smtClean="0"/>
              <a:t>Consulente Proprietà Industriale Italiano ed Europeo in Marchi, Modelli e Disegni</a:t>
            </a:r>
          </a:p>
          <a:p>
            <a:pPr algn="ctr">
              <a:buNone/>
            </a:pPr>
            <a:r>
              <a:rPr lang="it-IT" sz="2400" dirty="0" smtClean="0"/>
              <a:t>e </a:t>
            </a:r>
          </a:p>
          <a:p>
            <a:pPr algn="ctr">
              <a:buNone/>
            </a:pPr>
            <a:r>
              <a:rPr lang="it-IT" sz="2400" dirty="0" smtClean="0"/>
              <a:t>Legale Rappresentante di </a:t>
            </a:r>
          </a:p>
          <a:p>
            <a:pPr algn="ctr"/>
            <a:r>
              <a:rPr lang="it-IT" dirty="0" smtClean="0">
                <a:solidFill>
                  <a:srgbClr val="FF0000"/>
                </a:solidFill>
              </a:rPr>
              <a:t>GRIGA Advertising </a:t>
            </a:r>
            <a:r>
              <a:rPr lang="it-IT" dirty="0" err="1" smtClean="0">
                <a:solidFill>
                  <a:srgbClr val="FF0000"/>
                </a:solidFill>
              </a:rPr>
              <a:t>Sas</a:t>
            </a:r>
            <a:endParaRPr lang="it-IT" dirty="0" smtClean="0">
              <a:solidFill>
                <a:srgbClr val="FF0000"/>
              </a:solidFill>
            </a:endParaRPr>
          </a:p>
          <a:p>
            <a:pPr algn="ctr">
              <a:buNone/>
            </a:pPr>
            <a:r>
              <a:rPr lang="it-IT" sz="2400" dirty="0" smtClean="0"/>
              <a:t>-	Società di Consulenza in Marchi, Brevetti e Disegni</a:t>
            </a:r>
          </a:p>
          <a:p>
            <a:pPr algn="ctr">
              <a:buNone/>
            </a:pPr>
            <a:endParaRPr lang="it-IT" sz="2400" dirty="0" smtClean="0"/>
          </a:p>
          <a:p>
            <a:pPr algn="ctr">
              <a:buNone/>
            </a:pPr>
            <a:r>
              <a:rPr lang="it-IT" sz="2000" dirty="0" smtClean="0"/>
              <a:t>Via dello Sport 31 </a:t>
            </a:r>
            <a:r>
              <a:rPr lang="it-IT" sz="2000" dirty="0" err="1" smtClean="0"/>
              <a:t>–</a:t>
            </a:r>
            <a:r>
              <a:rPr lang="it-IT" sz="2000" dirty="0" smtClean="0"/>
              <a:t> 06134 Perugia Ponte </a:t>
            </a:r>
            <a:r>
              <a:rPr lang="it-IT" sz="2000" dirty="0" err="1" smtClean="0"/>
              <a:t>Felcino–tel</a:t>
            </a:r>
            <a:r>
              <a:rPr lang="it-IT" sz="2000" dirty="0" smtClean="0"/>
              <a:t>/fax 0755913666 </a:t>
            </a:r>
            <a:r>
              <a:rPr lang="it-IT" sz="2000" dirty="0" err="1" smtClean="0"/>
              <a:t>–</a:t>
            </a:r>
          </a:p>
          <a:p>
            <a:pPr algn="ctr">
              <a:buNone/>
            </a:pPr>
            <a:endParaRPr lang="it-IT" sz="2162" dirty="0" smtClean="0"/>
          </a:p>
          <a:p>
            <a:pPr algn="ctr">
              <a:buNone/>
            </a:pPr>
            <a:r>
              <a:rPr lang="it-IT" sz="2162" dirty="0" smtClean="0"/>
              <a:t>www.griga.org</a:t>
            </a:r>
          </a:p>
          <a:p>
            <a:pPr algn="ctr">
              <a:buNone/>
            </a:pPr>
            <a:r>
              <a:rPr lang="it-IT" sz="2162" dirty="0" smtClean="0"/>
              <a:t>spartacogabellieri@tiscali.it</a:t>
            </a:r>
          </a:p>
          <a:p>
            <a:pPr algn="ctr">
              <a:buNone/>
            </a:pPr>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19</a:t>
            </a:fld>
            <a:endParaRPr lang="it-I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Diritti di Proprietà Industriale</a:t>
            </a:r>
            <a:endParaRPr lang="it-IT" dirty="0"/>
          </a:p>
        </p:txBody>
      </p:sp>
      <p:sp>
        <p:nvSpPr>
          <p:cNvPr id="3" name="Segnaposto contenuto 2"/>
          <p:cNvSpPr>
            <a:spLocks noGrp="1"/>
          </p:cNvSpPr>
          <p:nvPr>
            <p:ph idx="1"/>
          </p:nvPr>
        </p:nvSpPr>
        <p:spPr/>
        <p:txBody>
          <a:bodyPr>
            <a:normAutofit fontScale="47500" lnSpcReduction="20000"/>
          </a:bodyPr>
          <a:lstStyle/>
          <a:p>
            <a:r>
              <a:rPr lang="it-IT" dirty="0" smtClean="0"/>
              <a:t>art. </a:t>
            </a:r>
            <a:r>
              <a:rPr lang="it-IT" dirty="0" err="1" smtClean="0"/>
              <a:t>1</a:t>
            </a:r>
            <a:r>
              <a:rPr lang="it-IT" dirty="0" smtClean="0"/>
              <a:t> (CPI)</a:t>
            </a:r>
          </a:p>
          <a:p>
            <a:pPr>
              <a:buNone/>
            </a:pPr>
            <a:r>
              <a:rPr lang="it-IT" dirty="0" smtClean="0"/>
              <a:t>(Diritti di proprietà industriale)</a:t>
            </a:r>
          </a:p>
          <a:p>
            <a:pPr>
              <a:buNone/>
            </a:pPr>
            <a:r>
              <a:rPr lang="it-IT" dirty="0" err="1" smtClean="0"/>
              <a:t>        1</a:t>
            </a:r>
            <a:r>
              <a:rPr lang="it-IT" dirty="0" smtClean="0"/>
              <a:t>. Ai fini del presente codice, l'espressione proprietà industriale comprende </a:t>
            </a:r>
            <a:r>
              <a:rPr lang="it-IT" b="1" dirty="0" smtClean="0"/>
              <a:t>marchi</a:t>
            </a:r>
            <a:r>
              <a:rPr lang="it-IT" dirty="0" smtClean="0"/>
              <a:t> ed altri </a:t>
            </a:r>
            <a:r>
              <a:rPr lang="it-IT" b="1" dirty="0" smtClean="0"/>
              <a:t>segni distintivi</a:t>
            </a:r>
            <a:r>
              <a:rPr lang="it-IT" dirty="0" smtClean="0"/>
              <a:t>, </a:t>
            </a:r>
            <a:r>
              <a:rPr lang="it-IT" b="1" dirty="0" smtClean="0"/>
              <a:t>indicazioni geografiche</a:t>
            </a:r>
            <a:r>
              <a:rPr lang="it-IT" dirty="0" smtClean="0"/>
              <a:t>, </a:t>
            </a:r>
            <a:r>
              <a:rPr lang="it-IT" b="1" dirty="0" smtClean="0"/>
              <a:t>denominazioni di origine</a:t>
            </a:r>
            <a:r>
              <a:rPr lang="it-IT" dirty="0" smtClean="0"/>
              <a:t>, </a:t>
            </a:r>
            <a:r>
              <a:rPr lang="it-IT" b="1" dirty="0" smtClean="0"/>
              <a:t>disegni e modelli</a:t>
            </a:r>
            <a:r>
              <a:rPr lang="it-IT" dirty="0" smtClean="0"/>
              <a:t>, </a:t>
            </a:r>
            <a:r>
              <a:rPr lang="it-IT" b="1" dirty="0" smtClean="0"/>
              <a:t>invenzioni</a:t>
            </a:r>
            <a:r>
              <a:rPr lang="it-IT" dirty="0" smtClean="0"/>
              <a:t>, </a:t>
            </a:r>
            <a:r>
              <a:rPr lang="it-IT" b="1" dirty="0" smtClean="0"/>
              <a:t>modelli di utilità</a:t>
            </a:r>
            <a:r>
              <a:rPr lang="it-IT" dirty="0" smtClean="0"/>
              <a:t>, </a:t>
            </a:r>
            <a:r>
              <a:rPr lang="it-IT" b="1" dirty="0" smtClean="0"/>
              <a:t>topografie dei prodotti a semiconduttori</a:t>
            </a:r>
            <a:r>
              <a:rPr lang="it-IT" dirty="0" smtClean="0"/>
              <a:t>, </a:t>
            </a:r>
            <a:r>
              <a:rPr lang="it-IT" b="1" dirty="0" smtClean="0"/>
              <a:t>informazioni aziendali riservate </a:t>
            </a:r>
            <a:r>
              <a:rPr lang="it-IT" dirty="0" smtClean="0"/>
              <a:t>e </a:t>
            </a:r>
            <a:r>
              <a:rPr lang="it-IT" b="1" dirty="0" smtClean="0"/>
              <a:t>nuove varietà vegetali</a:t>
            </a:r>
            <a:r>
              <a:rPr lang="it-IT" dirty="0" smtClean="0"/>
              <a:t>.</a:t>
            </a:r>
          </a:p>
          <a:p>
            <a:pPr>
              <a:buNone/>
            </a:pPr>
            <a:r>
              <a:rPr lang="it-IT" dirty="0" err="1" smtClean="0"/>
              <a:t>  </a:t>
            </a:r>
            <a:endParaRPr lang="it-IT" dirty="0" smtClean="0"/>
          </a:p>
          <a:p>
            <a:r>
              <a:rPr lang="it-IT" dirty="0" smtClean="0"/>
              <a:t>Art. </a:t>
            </a:r>
            <a:r>
              <a:rPr lang="it-IT" dirty="0" err="1" smtClean="0"/>
              <a:t>2</a:t>
            </a:r>
            <a:r>
              <a:rPr lang="it-IT" dirty="0" smtClean="0"/>
              <a:t> (CPI)</a:t>
            </a:r>
          </a:p>
          <a:p>
            <a:pPr>
              <a:buNone/>
            </a:pPr>
            <a:r>
              <a:rPr lang="it-IT" dirty="0" smtClean="0"/>
              <a:t>(Costituzione ed acquisto dei diritti)</a:t>
            </a:r>
          </a:p>
          <a:p>
            <a:pPr>
              <a:buNone/>
            </a:pPr>
            <a:r>
              <a:rPr lang="it-IT" dirty="0" err="1" smtClean="0"/>
              <a:t>        1</a:t>
            </a:r>
            <a:r>
              <a:rPr lang="it-IT" dirty="0" smtClean="0"/>
              <a:t>. I diritti di proprietà industriale si acquistano mediante </a:t>
            </a:r>
            <a:r>
              <a:rPr lang="it-IT" dirty="0" err="1" smtClean="0"/>
              <a:t>brevettazione</a:t>
            </a:r>
            <a:r>
              <a:rPr lang="it-IT" dirty="0" smtClean="0"/>
              <a:t>,</a:t>
            </a:r>
            <a:r>
              <a:rPr lang="it-IT" dirty="0" err="1" smtClean="0"/>
              <a:t> </a:t>
            </a:r>
            <a:r>
              <a:rPr lang="it-IT" dirty="0" smtClean="0"/>
              <a:t> mediante registrazione o negli altri modi previsti nel presente codice. La </a:t>
            </a:r>
            <a:r>
              <a:rPr lang="it-IT" b="1" dirty="0" err="1" smtClean="0"/>
              <a:t>brevettazione</a:t>
            </a:r>
            <a:r>
              <a:rPr lang="it-IT" dirty="0" smtClean="0"/>
              <a:t> e la </a:t>
            </a:r>
            <a:r>
              <a:rPr lang="it-IT" b="1" dirty="0" smtClean="0"/>
              <a:t>registrazione</a:t>
            </a:r>
            <a:r>
              <a:rPr lang="it-IT" dirty="0" smtClean="0"/>
              <a:t> danno luogo ai titoli di proprietà industriale.</a:t>
            </a:r>
          </a:p>
          <a:p>
            <a:pPr>
              <a:buNone/>
            </a:pPr>
            <a:r>
              <a:rPr lang="it-IT" dirty="0" err="1" smtClean="0"/>
              <a:t>        2</a:t>
            </a:r>
            <a:r>
              <a:rPr lang="it-IT" dirty="0" smtClean="0"/>
              <a:t>. Sono oggetto di </a:t>
            </a:r>
            <a:r>
              <a:rPr lang="it-IT" dirty="0" err="1" smtClean="0"/>
              <a:t>brevettazione</a:t>
            </a:r>
            <a:r>
              <a:rPr lang="it-IT" dirty="0" smtClean="0"/>
              <a:t> le invenzioni, i modelli di utilità, le nuove varietà vegetali.</a:t>
            </a:r>
          </a:p>
          <a:p>
            <a:pPr>
              <a:buNone/>
            </a:pPr>
            <a:r>
              <a:rPr lang="it-IT" dirty="0" err="1" smtClean="0"/>
              <a:t>        3</a:t>
            </a:r>
            <a:r>
              <a:rPr lang="it-IT" dirty="0" smtClean="0"/>
              <a:t>. Sono oggetto di registrazione i marchi, i disegni e modelli, le topografie dei prodotti a </a:t>
            </a:r>
            <a:r>
              <a:rPr lang="it-IT" dirty="0" err="1" smtClean="0"/>
              <a:t>seminconduttori</a:t>
            </a:r>
            <a:r>
              <a:rPr lang="it-IT" dirty="0" smtClean="0"/>
              <a:t>.</a:t>
            </a:r>
          </a:p>
          <a:p>
            <a:pPr>
              <a:buNone/>
            </a:pPr>
            <a:r>
              <a:rPr lang="it-IT" dirty="0" err="1" smtClean="0"/>
              <a:t>        4</a:t>
            </a:r>
            <a:r>
              <a:rPr lang="it-IT" dirty="0" smtClean="0"/>
              <a:t>. Sono protetti, ricorrendone i presupposti di legge, i segni distintivi diversi dal marchio registrato, le informazioni aziendali riservate, le indicazioni geografiche e le denominazioni di origine.</a:t>
            </a:r>
          </a:p>
          <a:p>
            <a:pPr>
              <a:buNone/>
            </a:pPr>
            <a:r>
              <a:rPr lang="it-IT" dirty="0" err="1" smtClean="0"/>
              <a:t>        5</a:t>
            </a:r>
            <a:r>
              <a:rPr lang="it-IT" dirty="0" smtClean="0"/>
              <a:t>. L'attività amministrativa di </a:t>
            </a:r>
            <a:r>
              <a:rPr lang="it-IT" dirty="0" err="1" smtClean="0"/>
              <a:t>brevettazione</a:t>
            </a:r>
            <a:r>
              <a:rPr lang="it-IT" dirty="0" smtClean="0"/>
              <a:t> e di registrazione ha natura di accertamento costitutivo e dà luogo a titoli soggetti ad un regime speciale di nullità e decadenza sulla base delle norme contenute nel presente codice.</a:t>
            </a:r>
          </a:p>
          <a:p>
            <a:pPr>
              <a:buNone/>
            </a:pPr>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2</a:t>
            </a:fld>
            <a:endParaRPr lang="it-IT"/>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Chi può definirsi Consulente in Proprietà Industriale?</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Art. 204 (Codice Proprietà Industriale)</a:t>
            </a:r>
          </a:p>
          <a:p>
            <a:r>
              <a:rPr lang="it-IT" dirty="0" smtClean="0"/>
              <a:t>(Titolo professionale oggetto dell'attività)</a:t>
            </a:r>
          </a:p>
          <a:p>
            <a:r>
              <a:rPr lang="it-IT" dirty="0" err="1" smtClean="0"/>
              <a:t>        1</a:t>
            </a:r>
            <a:r>
              <a:rPr lang="it-IT" dirty="0" smtClean="0"/>
              <a:t>. Il titolo di consulente in proprietà industriale</a:t>
            </a:r>
            <a:r>
              <a:rPr lang="it-IT" dirty="0" smtClean="0">
                <a:solidFill>
                  <a:srgbClr val="FF0000"/>
                </a:solidFill>
              </a:rPr>
              <a:t> è riservato alle persone iscritte nell'albo dei consulenti abilitati.</a:t>
            </a:r>
            <a:r>
              <a:rPr lang="it-IT" dirty="0" smtClean="0"/>
              <a:t> Le persone iscritte solo nella sezione brevetti devono utilizzare il titolo nella forma di consulente in brevettie le persone iscritte solo nella sezione marchi devono utilizzare il titolo nella forma di consulente in marchi. Le persone iscritte in entrambe le sezioni possono utilizzare il titolo di consulente in proprietà industriale senza ulteriori specificazioni.</a:t>
            </a:r>
          </a:p>
          <a:p>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3</a:t>
            </a:fld>
            <a:endParaRPr lang="it-IT"/>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marL="742950" indent="-742950"/>
            <a:r>
              <a:rPr lang="it-IT" dirty="0" smtClean="0"/>
              <a:t>L’Ordine dei Consulenti in Proprietà Industriale (OCPI).</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L’Ordine dei Consulenti in Proprietà Industriale è </a:t>
            </a:r>
            <a:r>
              <a:rPr lang="it-IT" dirty="0" err="1" smtClean="0"/>
              <a:t>stato inizialmente</a:t>
            </a:r>
            <a:r>
              <a:rPr lang="it-IT" dirty="0" smtClean="0"/>
              <a:t> istituito con il D.M. </a:t>
            </a:r>
            <a:r>
              <a:rPr lang="it-IT" dirty="0" err="1" smtClean="0"/>
              <a:t>3</a:t>
            </a:r>
            <a:r>
              <a:rPr lang="it-IT" dirty="0" smtClean="0"/>
              <a:t> aprile 1981, modificato con il D.M. 30 maggio 1995, n. 342, e quindi trasposto </a:t>
            </a:r>
            <a:r>
              <a:rPr lang="it-IT" dirty="0" err="1" smtClean="0"/>
              <a:t>nel D.lgs</a:t>
            </a:r>
            <a:r>
              <a:rPr lang="it-IT" dirty="0" smtClean="0"/>
              <a:t> 10 febbraio 2005, </a:t>
            </a:r>
            <a:r>
              <a:rPr lang="it-IT" dirty="0" err="1" smtClean="0"/>
              <a:t>n. </a:t>
            </a:r>
            <a:r>
              <a:rPr lang="it-IT" dirty="0" smtClean="0"/>
              <a:t>30 (Codice della proprietà industriale) agli artt. 201 e seguenti.</a:t>
            </a:r>
            <a:r>
              <a:rPr lang="it-IT" dirty="0" err="1" smtClean="0"/>
              <a:t> </a:t>
            </a:r>
            <a:r>
              <a:rPr lang="it-IT" dirty="0" smtClean="0"/>
              <a:t>Secondo tale normativa, la </a:t>
            </a:r>
            <a:r>
              <a:rPr lang="it-IT" b="1" dirty="0" err="1" smtClean="0"/>
              <a:t>rappresentanza di</a:t>
            </a:r>
            <a:r>
              <a:rPr lang="it-IT" b="1" dirty="0" smtClean="0"/>
              <a:t> terzi </a:t>
            </a:r>
            <a:r>
              <a:rPr lang="it-IT" dirty="0" smtClean="0"/>
              <a:t>di fronte all’Ufficio Italiano Brevetti e Marchi è riservata agli iscritti all’</a:t>
            </a:r>
            <a:r>
              <a:rPr lang="it-IT" b="1" dirty="0" smtClean="0"/>
              <a:t>Albo dei Consulenti in Proprietà Industriale </a:t>
            </a:r>
            <a:r>
              <a:rPr lang="it-IT" dirty="0" smtClean="0"/>
              <a:t>e agli iscritti all’</a:t>
            </a:r>
            <a:r>
              <a:rPr lang="it-IT" b="1" dirty="0" smtClean="0"/>
              <a:t>Albo degli Avvocati</a:t>
            </a:r>
            <a:r>
              <a:rPr lang="it-IT" dirty="0" smtClean="0"/>
              <a:t>.</a:t>
            </a:r>
          </a:p>
          <a:p>
            <a:r>
              <a:rPr lang="it-IT" dirty="0" smtClean="0"/>
              <a:t>L’Albo è costituito da due sezioni denominate rispettivamente sezione brevetti e sezione marchi, riservate, la prima, </a:t>
            </a:r>
            <a:r>
              <a:rPr lang="it-IT" dirty="0" err="1" smtClean="0"/>
              <a:t>ai </a:t>
            </a:r>
            <a:r>
              <a:rPr lang="it-IT" dirty="0" smtClean="0"/>
              <a:t>"</a:t>
            </a:r>
            <a:r>
              <a:rPr lang="it-IT" dirty="0" err="1" smtClean="0"/>
              <a:t>Consulenti in brevetti</a:t>
            </a:r>
            <a:r>
              <a:rPr lang="it-IT" dirty="0" smtClean="0"/>
              <a:t>"</a:t>
            </a:r>
            <a:r>
              <a:rPr lang="it-IT" dirty="0" err="1" smtClean="0"/>
              <a:t> abilitati</a:t>
            </a:r>
            <a:r>
              <a:rPr lang="it-IT" dirty="0" smtClean="0"/>
              <a:t> per invenzioni, modelli di utilità, disegni e modelli, nuove varietà vegetali e topografie di prodotti a semiconduttori,</a:t>
            </a:r>
            <a:r>
              <a:rPr lang="it-IT" dirty="0" err="1" smtClean="0"/>
              <a:t> la</a:t>
            </a:r>
            <a:r>
              <a:rPr lang="it-IT" dirty="0" smtClean="0"/>
              <a:t> seconda </a:t>
            </a:r>
            <a:r>
              <a:rPr lang="it-IT" dirty="0" err="1" smtClean="0"/>
              <a:t>ai </a:t>
            </a:r>
            <a:r>
              <a:rPr lang="it-IT" dirty="0" smtClean="0"/>
              <a:t>"Consulenti in marchi" abilitati per i segni distintivi, indicazioni </a:t>
            </a:r>
            <a:r>
              <a:rPr lang="it-IT" dirty="0" err="1" smtClean="0"/>
              <a:t>geografiche e</a:t>
            </a:r>
            <a:r>
              <a:rPr lang="it-IT" dirty="0" smtClean="0"/>
              <a:t> disegni e modelli.</a:t>
            </a:r>
          </a:p>
          <a:p>
            <a:r>
              <a:rPr lang="it-IT" dirty="0" smtClean="0"/>
              <a:t>L’Ordine ha carattere nazionale, non sono previste sezioni territoriali. L’Ordine è retto da un Consiglio di 10 membri eletto dall'Assemblea degli iscritti ogni tre anni.</a:t>
            </a:r>
          </a:p>
          <a:p>
            <a:endParaRPr lang="it-IT" dirty="0" smtClean="0"/>
          </a:p>
          <a:p>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4</a:t>
            </a:fld>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Rappresentanza è obbligatoria?</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Sebbene </a:t>
            </a:r>
            <a:r>
              <a:rPr lang="it-IT" b="1" dirty="0" smtClean="0"/>
              <a:t>solo</a:t>
            </a:r>
            <a:r>
              <a:rPr lang="it-IT" dirty="0" smtClean="0"/>
              <a:t> gli iscritti all’Albo dei </a:t>
            </a:r>
            <a:r>
              <a:rPr lang="it-IT" b="1" dirty="0" smtClean="0"/>
              <a:t>Consulenti in Proprietà Industriale </a:t>
            </a:r>
            <a:r>
              <a:rPr lang="it-IT" dirty="0" smtClean="0"/>
              <a:t>e gli iscritti all’</a:t>
            </a:r>
            <a:r>
              <a:rPr lang="it-IT" b="1" dirty="0" smtClean="0"/>
              <a:t>Albo degli Avvocati </a:t>
            </a:r>
            <a:r>
              <a:rPr lang="it-IT" b="0" dirty="0" smtClean="0"/>
              <a:t>possano rappresentare</a:t>
            </a:r>
            <a:r>
              <a:rPr lang="it-IT" b="0" baseline="0" dirty="0" smtClean="0"/>
              <a:t> il richiedentedi un titolo di Proprietà Industriale di fronte a UIBM, non esiste l’obbligo di essere rappresentati. </a:t>
            </a:r>
          </a:p>
          <a:p>
            <a:r>
              <a:rPr lang="it-IT" i="1" dirty="0"/>
              <a:t>Art. </a:t>
            </a:r>
            <a:r>
              <a:rPr lang="it-IT" i="1" dirty="0" smtClean="0"/>
              <a:t>201 (</a:t>
            </a:r>
            <a:r>
              <a:rPr lang="it-IT" i="1" dirty="0"/>
              <a:t>Rappresentanza)</a:t>
            </a:r>
            <a:endParaRPr lang="it-IT" i="1" dirty="0" smtClean="0"/>
          </a:p>
          <a:p>
            <a:pPr>
              <a:buNone/>
            </a:pPr>
            <a:r>
              <a:rPr lang="it-IT" i="1" dirty="0" err="1" smtClean="0"/>
              <a:t>1</a:t>
            </a:r>
            <a:r>
              <a:rPr lang="it-IT" i="1" dirty="0"/>
              <a:t>. Nessuno è tenuto a farsi rappresentare da un mandatario abilitato nelle procedure di fronte all’Ufficio</a:t>
            </a:r>
            <a:r>
              <a:rPr lang="it-IT" i="1" dirty="0" smtClean="0"/>
              <a:t> italiano </a:t>
            </a:r>
            <a:r>
              <a:rPr lang="it-IT" i="1" dirty="0"/>
              <a:t>brevetti e marchi; le persone fisiche e giuridiche possono agire per mezzo di un loro dipendente anche se non abilitato, o per mezzo di un dipendente di altra società collegata ai sensi dell’articolo 205, comma </a:t>
            </a:r>
            <a:r>
              <a:rPr lang="it-IT" i="1" dirty="0" err="1"/>
              <a:t>3</a:t>
            </a:r>
            <a:r>
              <a:rPr lang="it-IT" i="1" dirty="0"/>
              <a:t>.</a:t>
            </a:r>
          </a:p>
          <a:p>
            <a:endParaRPr lang="it-IT" dirty="0" smtClean="0"/>
          </a:p>
          <a:p>
            <a:endParaRPr lang="it-IT" dirty="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5</a:t>
            </a:fld>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t>Come posso </a:t>
            </a:r>
            <a:r>
              <a:rPr lang="it-IT" sz="3600" dirty="0" smtClean="0">
                <a:solidFill>
                  <a:srgbClr val="FF0000"/>
                </a:solidFill>
              </a:rPr>
              <a:t>cercare</a:t>
            </a:r>
            <a:r>
              <a:rPr lang="it-IT" sz="3600" dirty="0" smtClean="0"/>
              <a:t> un Consulente in  Proprietà Industriale?</a:t>
            </a:r>
            <a:endParaRPr lang="it-IT" sz="3600" dirty="0"/>
          </a:p>
        </p:txBody>
      </p:sp>
      <p:sp>
        <p:nvSpPr>
          <p:cNvPr id="3" name="Segnaposto contenuto 2"/>
          <p:cNvSpPr>
            <a:spLocks noGrp="1"/>
          </p:cNvSpPr>
          <p:nvPr>
            <p:ph idx="1"/>
          </p:nvPr>
        </p:nvSpPr>
        <p:spPr/>
        <p:txBody>
          <a:bodyPr>
            <a:normAutofit fontScale="85000" lnSpcReduction="20000"/>
          </a:bodyPr>
          <a:lstStyle/>
          <a:p>
            <a:pPr>
              <a:buNone/>
            </a:pPr>
            <a:endParaRPr lang="it-IT" dirty="0" smtClean="0"/>
          </a:p>
          <a:p>
            <a:r>
              <a:rPr lang="it-IT" dirty="0" smtClean="0"/>
              <a:t>Tramite sito web dell’Ordine (OCPI):</a:t>
            </a:r>
          </a:p>
          <a:p>
            <a:pPr>
              <a:buNone/>
            </a:pPr>
            <a:r>
              <a:rPr lang="it-IT" dirty="0" smtClean="0"/>
              <a:t>	http://www.ordine-brevetti.it</a:t>
            </a:r>
          </a:p>
          <a:p>
            <a:pPr>
              <a:buNone/>
            </a:pPr>
            <a:endParaRPr lang="it-IT" dirty="0" smtClean="0"/>
          </a:p>
          <a:p>
            <a:r>
              <a:rPr lang="it-IT" dirty="0" smtClean="0"/>
              <a:t>Tramite uno sportello al pubblico aperto presso la locale CCIAA nel quale a giorni prestabiliti il Consulente in Proprietà Industriale può rispondere in via preliminare e </a:t>
            </a:r>
            <a:r>
              <a:rPr lang="it-IT" u="sng" dirty="0" smtClean="0"/>
              <a:t>gratuitamente</a:t>
            </a:r>
            <a:r>
              <a:rPr lang="it-IT" dirty="0" smtClean="0"/>
              <a:t> alle richieste dell’utenza in materia. (Sportello </a:t>
            </a:r>
            <a:r>
              <a:rPr lang="it-IT" u="sng" dirty="0" smtClean="0"/>
              <a:t>non attivo a Perugia ma fortemente auspicabile </a:t>
            </a:r>
            <a:r>
              <a:rPr lang="it-IT" dirty="0" smtClean="0">
                <a:solidFill>
                  <a:srgbClr val="FF0000"/>
                </a:solidFill>
              </a:rPr>
              <a:t>per mettere le realtà economiche locali in grado di competere </a:t>
            </a:r>
            <a:r>
              <a:rPr lang="it-IT" b="1" dirty="0" smtClean="0">
                <a:solidFill>
                  <a:srgbClr val="FF0000"/>
                </a:solidFill>
              </a:rPr>
              <a:t>al meglio</a:t>
            </a:r>
            <a:r>
              <a:rPr lang="it-IT" dirty="0" smtClean="0">
                <a:solidFill>
                  <a:srgbClr val="FF0000"/>
                </a:solidFill>
              </a:rPr>
              <a:t>in Italia e nei mercati internazionali</a:t>
            </a:r>
            <a:r>
              <a:rPr lang="it-IT" dirty="0" smtClean="0"/>
              <a:t>). </a:t>
            </a:r>
          </a:p>
        </p:txBody>
      </p:sp>
      <p:sp>
        <p:nvSpPr>
          <p:cNvPr id="4" name="Segnaposto numero diapositiva 3"/>
          <p:cNvSpPr>
            <a:spLocks noGrp="1"/>
          </p:cNvSpPr>
          <p:nvPr>
            <p:ph type="sldNum" sz="quarter" idx="12"/>
          </p:nvPr>
        </p:nvSpPr>
        <p:spPr/>
        <p:txBody>
          <a:bodyPr/>
          <a:lstStyle/>
          <a:p>
            <a:fld id="{0C9D833C-4503-1547-994D-88EE33B50B77}" type="slidenum">
              <a:rPr lang="it-IT" smtClean="0"/>
              <a:pPr/>
              <a:t>6</a:t>
            </a:fld>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descr="www.ordine-brevetti.it Ordine dei Consulenti in Proprietà Industriale - Elenco Iscritti.pdf"/>
          <p:cNvPicPr>
            <a:picLocks noGrp="1" noChangeAspect="1"/>
          </p:cNvPicPr>
          <p:nvPr>
            <p:ph idx="1"/>
          </p:nvPr>
        </p:nvPicPr>
        <mc:AlternateContent xmlns:mc="http://schemas.openxmlformats.org/markup-compatibility/2006">
          <mc:Choice xmlns:ma="http://schemas.microsoft.com/office/mac/drawingml/2008/main" xmlns:mv="urn:schemas-microsoft-com:mac:vml" xmlns="" Requires="ma">
            <p:blipFill>
              <a:blip r:embed="rId2"/>
              <a:srcRect l="-14245" r="-14245"/>
              <a:stretch>
                <a:fillRect/>
              </a:stretch>
            </p:blipFill>
          </mc:Choice>
          <mc:Fallback>
            <p:blipFill>
              <a:blip r:embed="rId3"/>
              <a:srcRect l="-14245" r="-14245"/>
              <a:stretch>
                <a:fillRect/>
              </a:stretch>
            </p:blipFill>
          </mc:Fallback>
        </mc:AlternateContent>
        <p:spPr>
          <a:xfrm>
            <a:off x="-1220858" y="677334"/>
            <a:ext cx="9907658" cy="5448830"/>
          </a:xfrm>
        </p:spPr>
      </p:pic>
      <p:sp>
        <p:nvSpPr>
          <p:cNvPr id="3" name="Segnaposto numero diapositiva 2"/>
          <p:cNvSpPr>
            <a:spLocks noGrp="1"/>
          </p:cNvSpPr>
          <p:nvPr>
            <p:ph type="sldNum" sz="quarter" idx="12"/>
          </p:nvPr>
        </p:nvSpPr>
        <p:spPr/>
        <p:txBody>
          <a:bodyPr/>
          <a:lstStyle/>
          <a:p>
            <a:fld id="{0C9D833C-4503-1547-994D-88EE33B50B77}" type="slidenum">
              <a:rPr lang="it-IT" smtClean="0"/>
              <a:pPr/>
              <a:t>7</a:t>
            </a:fld>
            <a:endParaRPr lang="it-IT"/>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contenuto 5" descr="www.ordine-brevetti.it Ordine dei Consulenti in Proprietà Industriale - Elenco Iscritti.pdf"/>
          <p:cNvPicPr>
            <a:picLocks noGrp="1" noChangeAspect="1"/>
          </p:cNvPicPr>
          <p:nvPr>
            <p:ph idx="1"/>
          </p:nvPr>
        </p:nvPicPr>
        <mc:AlternateContent xmlns:mc="http://schemas.openxmlformats.org/markup-compatibility/2006">
          <mc:Choice xmlns:ma="http://schemas.microsoft.com/office/mac/drawingml/2008/main" xmlns:mv="urn:schemas-microsoft-com:mac:vml" xmlns="" Requires="ma">
            <p:blipFill>
              <a:blip r:embed="rId2"/>
              <a:srcRect l="-14245" r="-14245"/>
              <a:stretch>
                <a:fillRect/>
              </a:stretch>
            </p:blipFill>
          </mc:Choice>
          <mc:Fallback>
            <p:blipFill>
              <a:blip r:embed="rId3"/>
              <a:srcRect l="-14245" r="-14245"/>
              <a:stretch>
                <a:fillRect/>
              </a:stretch>
            </p:blipFill>
          </mc:Fallback>
        </mc:AlternateContent>
        <p:spPr>
          <a:xfrm>
            <a:off x="423990" y="711200"/>
            <a:ext cx="10159344" cy="5414963"/>
          </a:xfrm>
        </p:spPr>
      </p:pic>
      <p:sp>
        <p:nvSpPr>
          <p:cNvPr id="3" name="Segnaposto numero diapositiva 2"/>
          <p:cNvSpPr>
            <a:spLocks noGrp="1"/>
          </p:cNvSpPr>
          <p:nvPr>
            <p:ph type="sldNum" sz="quarter" idx="12"/>
          </p:nvPr>
        </p:nvSpPr>
        <p:spPr/>
        <p:txBody>
          <a:bodyPr/>
          <a:lstStyle/>
          <a:p>
            <a:fld id="{0C9D833C-4503-1547-994D-88EE33B50B77}" type="slidenum">
              <a:rPr lang="it-IT" smtClean="0"/>
              <a:pPr/>
              <a:t>8</a:t>
            </a:fld>
            <a:endParaRPr lang="it-IT"/>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Passi da fare </a:t>
            </a:r>
            <a:r>
              <a:rPr lang="it-IT" u="sng" dirty="0" smtClean="0"/>
              <a:t>prima</a:t>
            </a:r>
            <a:r>
              <a:rPr lang="it-IT" dirty="0" smtClean="0"/>
              <a:t> di usare/depositare un marchio.</a:t>
            </a:r>
            <a:endParaRPr lang="it-IT" dirty="0"/>
          </a:p>
        </p:txBody>
      </p:sp>
      <p:sp>
        <p:nvSpPr>
          <p:cNvPr id="3" name="Segnaposto contenuto 2"/>
          <p:cNvSpPr>
            <a:spLocks noGrp="1"/>
          </p:cNvSpPr>
          <p:nvPr>
            <p:ph idx="1"/>
          </p:nvPr>
        </p:nvSpPr>
        <p:spPr/>
        <p:txBody>
          <a:bodyPr>
            <a:normAutofit/>
          </a:bodyPr>
          <a:lstStyle/>
          <a:p>
            <a:pPr>
              <a:buFont typeface="+mj-lt"/>
              <a:buAutoNum type="arabicPeriod"/>
            </a:pPr>
            <a:r>
              <a:rPr lang="it-IT" sz="1800" dirty="0" smtClean="0">
                <a:solidFill>
                  <a:srgbClr val="FF0000"/>
                </a:solidFill>
              </a:rPr>
              <a:t>Valutazione del marchio in base alla sua Capacità Distintiva</a:t>
            </a:r>
            <a:endParaRPr lang="it-IT" sz="1800" dirty="0" smtClean="0"/>
          </a:p>
          <a:p>
            <a:pPr>
              <a:buFont typeface="+mj-lt"/>
              <a:buAutoNum type="arabicPeriod"/>
            </a:pPr>
            <a:r>
              <a:rPr lang="it-IT" sz="1800" dirty="0" smtClean="0">
                <a:solidFill>
                  <a:srgbClr val="FF0000"/>
                </a:solidFill>
              </a:rPr>
              <a:t>Valutazione dell’intenzione ad Usare il marchio</a:t>
            </a:r>
          </a:p>
          <a:p>
            <a:pPr>
              <a:buFont typeface="+mj-lt"/>
              <a:buAutoNum type="arabicPeriod"/>
            </a:pPr>
            <a:r>
              <a:rPr lang="it-IT" sz="1800" dirty="0" smtClean="0">
                <a:solidFill>
                  <a:srgbClr val="FF0000"/>
                </a:solidFill>
              </a:rPr>
              <a:t>Valutazione del marchio in base alla NOVITA’</a:t>
            </a:r>
          </a:p>
          <a:p>
            <a:pPr>
              <a:buFont typeface="+mj-lt"/>
              <a:buAutoNum type="arabicPeriod"/>
            </a:pPr>
            <a:r>
              <a:rPr lang="it-IT" sz="1800" dirty="0" smtClean="0">
                <a:solidFill>
                  <a:srgbClr val="FF0000"/>
                </a:solidFill>
              </a:rPr>
              <a:t>Valutazione del marchio in base alla classificazione dei Prodotti e Servizi</a:t>
            </a:r>
          </a:p>
          <a:p>
            <a:pPr>
              <a:buFont typeface="+mj-lt"/>
              <a:buAutoNum type="arabicPeriod"/>
            </a:pPr>
            <a:r>
              <a:rPr lang="it-IT" sz="1800" dirty="0" smtClean="0">
                <a:solidFill>
                  <a:srgbClr val="FF0000"/>
                </a:solidFill>
              </a:rPr>
              <a:t>Valutazione del marchio in base ai Paesi di interesse</a:t>
            </a:r>
            <a:endParaRPr lang="it-IT" sz="1800" dirty="0" smtClean="0"/>
          </a:p>
        </p:txBody>
      </p:sp>
      <p:sp>
        <p:nvSpPr>
          <p:cNvPr id="4" name="Segnaposto numero diapositiva 3"/>
          <p:cNvSpPr>
            <a:spLocks noGrp="1"/>
          </p:cNvSpPr>
          <p:nvPr>
            <p:ph type="sldNum" sz="quarter" idx="12"/>
          </p:nvPr>
        </p:nvSpPr>
        <p:spPr/>
        <p:txBody>
          <a:bodyPr/>
          <a:lstStyle/>
          <a:p>
            <a:fld id="{0C9D833C-4503-1547-994D-88EE33B50B77}" type="slidenum">
              <a:rPr lang="it-IT" smtClean="0"/>
              <a:pPr/>
              <a:t>9</a:t>
            </a:fld>
            <a:endParaRPr lang="it-IT"/>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2330</TotalTime>
  <Words>1257</Words>
  <Application>Microsoft Macintosh PowerPoint</Application>
  <PresentationFormat>Presentazione su schermo (4:3)</PresentationFormat>
  <Paragraphs>171</Paragraphs>
  <Slides>19</Slides>
  <Notes>7</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Tema di Office</vt:lpstr>
      <vt:lpstr>Cosa fare primadi registrare/usare un marchio</vt:lpstr>
      <vt:lpstr>I Diritti di Proprietà Industriale</vt:lpstr>
      <vt:lpstr>Chi può definirsi Consulente in Proprietà Industriale?</vt:lpstr>
      <vt:lpstr>L’Ordine dei Consulenti in Proprietà Industriale (OCPI).</vt:lpstr>
      <vt:lpstr>La Rappresentanza è obbligatoria?</vt:lpstr>
      <vt:lpstr>Come posso cercare un Consulente in  Proprietà Industriale?</vt:lpstr>
      <vt:lpstr>Diapositiva 7</vt:lpstr>
      <vt:lpstr>Diapositiva 8</vt:lpstr>
      <vt:lpstr>Passi da fare prima di usare/depositare un marchio.</vt:lpstr>
      <vt:lpstr>Diapositiva 10</vt:lpstr>
      <vt:lpstr>Diapositiva 11</vt:lpstr>
      <vt:lpstr>Diapositiva 12</vt:lpstr>
      <vt:lpstr>Diapositiva 13</vt:lpstr>
      <vt:lpstr>Diapositiva 14</vt:lpstr>
      <vt:lpstr>6. Ricerche di Anteriorità Marchi</vt:lpstr>
      <vt:lpstr>6.1 Ricerche di identità e di similitudine marchi denominativi</vt:lpstr>
      <vt:lpstr>6.2 Esempi di ricerca in base al Paese/Registro.</vt:lpstr>
      <vt:lpstr>6.3 Ricerche su Estero con “rete corrispondenti”.</vt:lpstr>
      <vt:lpstr>Grazie </vt:lpstr>
    </vt:vector>
  </TitlesOfParts>
  <Company>GRIGA ADVERTISING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Spartaco Gabellieri</dc:creator>
  <cp:lastModifiedBy>Alessandra</cp:lastModifiedBy>
  <cp:revision>89</cp:revision>
  <dcterms:created xsi:type="dcterms:W3CDTF">2012-09-04T07:50:41Z</dcterms:created>
  <dcterms:modified xsi:type="dcterms:W3CDTF">2012-09-04T09:51:53Z</dcterms:modified>
</cp:coreProperties>
</file>